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3"/>
  </p:notesMasterIdLst>
  <p:sldIdLst>
    <p:sldId id="256" r:id="rId2"/>
    <p:sldId id="345" r:id="rId3"/>
    <p:sldId id="354" r:id="rId4"/>
    <p:sldId id="355" r:id="rId5"/>
    <p:sldId id="363" r:id="rId6"/>
    <p:sldId id="356" r:id="rId7"/>
    <p:sldId id="357" r:id="rId8"/>
    <p:sldId id="358" r:id="rId9"/>
    <p:sldId id="359" r:id="rId10"/>
    <p:sldId id="360" r:id="rId11"/>
    <p:sldId id="365" r:id="rId12"/>
    <p:sldId id="342" r:id="rId13"/>
    <p:sldId id="349" r:id="rId14"/>
    <p:sldId id="350" r:id="rId15"/>
    <p:sldId id="351" r:id="rId16"/>
    <p:sldId id="352" r:id="rId17"/>
    <p:sldId id="361" r:id="rId18"/>
    <p:sldId id="362" r:id="rId19"/>
    <p:sldId id="364" r:id="rId20"/>
    <p:sldId id="353" r:id="rId21"/>
    <p:sldId id="322" r:id="rId22"/>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D8EA"/>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17" autoAdjust="0"/>
    <p:restoredTop sz="91646" autoAdjust="0"/>
  </p:normalViewPr>
  <p:slideViewPr>
    <p:cSldViewPr>
      <p:cViewPr varScale="1">
        <p:scale>
          <a:sx n="72" d="100"/>
          <a:sy n="72" d="100"/>
        </p:scale>
        <p:origin x="70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eaLnBrk="1" fontAlgn="auto" hangingPunct="1">
              <a:spcBef>
                <a:spcPts val="0"/>
              </a:spcBef>
              <a:spcAft>
                <a:spcPts val="0"/>
              </a:spcAft>
              <a:defRPr sz="1200">
                <a:latin typeface="+mn-lt"/>
              </a:defRPr>
            </a:lvl1pPr>
          </a:lstStyle>
          <a:p>
            <a:pPr>
              <a:defRPr/>
            </a:pPr>
            <a:endParaRPr lang="en-ZA"/>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eaLnBrk="1" fontAlgn="auto" hangingPunct="1">
              <a:spcBef>
                <a:spcPts val="0"/>
              </a:spcBef>
              <a:spcAft>
                <a:spcPts val="0"/>
              </a:spcAft>
              <a:defRPr sz="1200">
                <a:latin typeface="+mn-lt"/>
              </a:defRPr>
            </a:lvl1pPr>
          </a:lstStyle>
          <a:p>
            <a:pPr>
              <a:defRPr/>
            </a:pPr>
            <a:fld id="{204E4895-17E8-4555-9522-DC477B05FFF8}" type="datetimeFigureOut">
              <a:rPr lang="en-ZA"/>
              <a:pPr>
                <a:defRPr/>
              </a:pPr>
              <a:t>2023/07/04</a:t>
            </a:fld>
            <a:endParaRPr lang="en-ZA"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ZA"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ZA"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defRPr>
            </a:lvl1pPr>
          </a:lstStyle>
          <a:p>
            <a:pPr>
              <a:defRPr/>
            </a:pPr>
            <a:endParaRPr lang="en-ZA"/>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90917537-3EB7-40CB-B902-CDDC03DA5A30}" type="slidenum">
              <a:rPr lang="en-ZA" altLang="en-US"/>
              <a:pPr>
                <a:defRPr/>
              </a:pPr>
              <a:t>‹#›</a:t>
            </a:fld>
            <a:endParaRPr lang="en-ZA" altLang="en-US"/>
          </a:p>
        </p:txBody>
      </p:sp>
    </p:spTree>
    <p:extLst>
      <p:ext uri="{BB962C8B-B14F-4D97-AF65-F5344CB8AC3E}">
        <p14:creationId xmlns:p14="http://schemas.microsoft.com/office/powerpoint/2010/main" val="24647239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8</a:t>
            </a:fld>
            <a:endParaRPr lang="en-ZA" altLang="en-US"/>
          </a:p>
        </p:txBody>
      </p:sp>
    </p:spTree>
    <p:extLst>
      <p:ext uri="{BB962C8B-B14F-4D97-AF65-F5344CB8AC3E}">
        <p14:creationId xmlns:p14="http://schemas.microsoft.com/office/powerpoint/2010/main" val="3938336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20</a:t>
            </a:fld>
            <a:endParaRPr lang="en-ZA" altLang="en-US"/>
          </a:p>
        </p:txBody>
      </p:sp>
    </p:spTree>
    <p:extLst>
      <p:ext uri="{BB962C8B-B14F-4D97-AF65-F5344CB8AC3E}">
        <p14:creationId xmlns:p14="http://schemas.microsoft.com/office/powerpoint/2010/main" val="3932246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12</a:t>
            </a:fld>
            <a:endParaRPr lang="en-ZA" altLang="en-US"/>
          </a:p>
        </p:txBody>
      </p:sp>
    </p:spTree>
    <p:extLst>
      <p:ext uri="{BB962C8B-B14F-4D97-AF65-F5344CB8AC3E}">
        <p14:creationId xmlns:p14="http://schemas.microsoft.com/office/powerpoint/2010/main" val="3452341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13</a:t>
            </a:fld>
            <a:endParaRPr lang="en-ZA" altLang="en-US"/>
          </a:p>
        </p:txBody>
      </p:sp>
    </p:spTree>
    <p:extLst>
      <p:ext uri="{BB962C8B-B14F-4D97-AF65-F5344CB8AC3E}">
        <p14:creationId xmlns:p14="http://schemas.microsoft.com/office/powerpoint/2010/main" val="34395708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14</a:t>
            </a:fld>
            <a:endParaRPr lang="en-ZA" altLang="en-US"/>
          </a:p>
        </p:txBody>
      </p:sp>
    </p:spTree>
    <p:extLst>
      <p:ext uri="{BB962C8B-B14F-4D97-AF65-F5344CB8AC3E}">
        <p14:creationId xmlns:p14="http://schemas.microsoft.com/office/powerpoint/2010/main" val="3474543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15</a:t>
            </a:fld>
            <a:endParaRPr lang="en-ZA" altLang="en-US"/>
          </a:p>
        </p:txBody>
      </p:sp>
    </p:spTree>
    <p:extLst>
      <p:ext uri="{BB962C8B-B14F-4D97-AF65-F5344CB8AC3E}">
        <p14:creationId xmlns:p14="http://schemas.microsoft.com/office/powerpoint/2010/main" val="3442653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16</a:t>
            </a:fld>
            <a:endParaRPr lang="en-ZA" altLang="en-US"/>
          </a:p>
        </p:txBody>
      </p:sp>
    </p:spTree>
    <p:extLst>
      <p:ext uri="{BB962C8B-B14F-4D97-AF65-F5344CB8AC3E}">
        <p14:creationId xmlns:p14="http://schemas.microsoft.com/office/powerpoint/2010/main" val="926060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17</a:t>
            </a:fld>
            <a:endParaRPr lang="en-ZA" altLang="en-US"/>
          </a:p>
        </p:txBody>
      </p:sp>
    </p:spTree>
    <p:extLst>
      <p:ext uri="{BB962C8B-B14F-4D97-AF65-F5344CB8AC3E}">
        <p14:creationId xmlns:p14="http://schemas.microsoft.com/office/powerpoint/2010/main" val="1563595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18</a:t>
            </a:fld>
            <a:endParaRPr lang="en-ZA" altLang="en-US"/>
          </a:p>
        </p:txBody>
      </p:sp>
    </p:spTree>
    <p:extLst>
      <p:ext uri="{BB962C8B-B14F-4D97-AF65-F5344CB8AC3E}">
        <p14:creationId xmlns:p14="http://schemas.microsoft.com/office/powerpoint/2010/main" val="1103574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0917537-3EB7-40CB-B902-CDDC03DA5A30}" type="slidenum">
              <a:rPr lang="en-ZA" altLang="en-US" smtClean="0"/>
              <a:pPr>
                <a:defRPr/>
              </a:pPr>
              <a:t>19</a:t>
            </a:fld>
            <a:endParaRPr lang="en-ZA" altLang="en-US"/>
          </a:p>
        </p:txBody>
      </p:sp>
    </p:spTree>
    <p:extLst>
      <p:ext uri="{BB962C8B-B14F-4D97-AF65-F5344CB8AC3E}">
        <p14:creationId xmlns:p14="http://schemas.microsoft.com/office/powerpoint/2010/main" val="474056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7597086-F783-426D-9330-1E4AC6995F5E}" type="datetimeFigureOut">
              <a:rPr lang="en-ZA"/>
              <a:pPr>
                <a:defRPr/>
              </a:pPr>
              <a:t>2023/07/04</a:t>
            </a:fld>
            <a:endParaRPr lang="en-ZA" dirty="0"/>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6BF56EE8-9232-461F-BC1B-7293F3D19B21}" type="slidenum">
              <a:rPr lang="en-ZA" altLang="en-US"/>
              <a:pPr>
                <a:defRPr/>
              </a:pPr>
              <a:t>‹#›</a:t>
            </a:fld>
            <a:endParaRPr lang="en-ZA" altLang="en-US"/>
          </a:p>
        </p:txBody>
      </p:sp>
    </p:spTree>
    <p:extLst>
      <p:ext uri="{BB962C8B-B14F-4D97-AF65-F5344CB8AC3E}">
        <p14:creationId xmlns:p14="http://schemas.microsoft.com/office/powerpoint/2010/main" val="1708815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EB6BDB4-002E-4A26-BB44-21DBE95F9C31}" type="datetimeFigureOut">
              <a:rPr lang="en-ZA"/>
              <a:pPr>
                <a:defRPr/>
              </a:pPr>
              <a:t>2023/07/04</a:t>
            </a:fld>
            <a:endParaRPr lang="en-ZA" dirty="0"/>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D7EBC503-86A7-46DD-8BA6-8477E33DA2A4}" type="slidenum">
              <a:rPr lang="en-ZA" altLang="en-US"/>
              <a:pPr>
                <a:defRPr/>
              </a:pPr>
              <a:t>‹#›</a:t>
            </a:fld>
            <a:endParaRPr lang="en-ZA" altLang="en-US"/>
          </a:p>
        </p:txBody>
      </p:sp>
    </p:spTree>
    <p:extLst>
      <p:ext uri="{BB962C8B-B14F-4D97-AF65-F5344CB8AC3E}">
        <p14:creationId xmlns:p14="http://schemas.microsoft.com/office/powerpoint/2010/main" val="2463744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D15B975-AB35-40BE-BE1D-7C0C7DBED016}" type="datetimeFigureOut">
              <a:rPr lang="en-ZA"/>
              <a:pPr>
                <a:defRPr/>
              </a:pPr>
              <a:t>2023/07/04</a:t>
            </a:fld>
            <a:endParaRPr lang="en-ZA" dirty="0"/>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0D09D760-1349-4791-9BB2-E8B8E73156AA}" type="slidenum">
              <a:rPr lang="en-ZA" altLang="en-US"/>
              <a:pPr>
                <a:defRPr/>
              </a:pPr>
              <a:t>‹#›</a:t>
            </a:fld>
            <a:endParaRPr lang="en-ZA" altLang="en-US"/>
          </a:p>
        </p:txBody>
      </p:sp>
    </p:spTree>
    <p:extLst>
      <p:ext uri="{BB962C8B-B14F-4D97-AF65-F5344CB8AC3E}">
        <p14:creationId xmlns:p14="http://schemas.microsoft.com/office/powerpoint/2010/main" val="4175027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2EEB87F-D32B-4B4F-B840-5D75DB1CE4E0}" type="datetimeFigureOut">
              <a:rPr lang="en-ZA"/>
              <a:pPr>
                <a:defRPr/>
              </a:pPr>
              <a:t>2023/07/04</a:t>
            </a:fld>
            <a:endParaRPr lang="en-ZA" dirty="0"/>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BC2F814E-51E4-4B6E-BC6C-C1BBBB0F0D54}" type="slidenum">
              <a:rPr lang="en-ZA" altLang="en-US"/>
              <a:pPr>
                <a:defRPr/>
              </a:pPr>
              <a:t>‹#›</a:t>
            </a:fld>
            <a:endParaRPr lang="en-ZA" altLang="en-US"/>
          </a:p>
        </p:txBody>
      </p:sp>
    </p:spTree>
    <p:extLst>
      <p:ext uri="{BB962C8B-B14F-4D97-AF65-F5344CB8AC3E}">
        <p14:creationId xmlns:p14="http://schemas.microsoft.com/office/powerpoint/2010/main" val="879189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BF76F3D-7B67-4F51-9738-996CB193141A}" type="datetimeFigureOut">
              <a:rPr lang="en-ZA"/>
              <a:pPr>
                <a:defRPr/>
              </a:pPr>
              <a:t>2023/07/04</a:t>
            </a:fld>
            <a:endParaRPr lang="en-ZA" dirty="0"/>
          </a:p>
        </p:txBody>
      </p:sp>
      <p:sp>
        <p:nvSpPr>
          <p:cNvPr id="5" name="Footer Placeholder 4"/>
          <p:cNvSpPr>
            <a:spLocks noGrp="1"/>
          </p:cNvSpPr>
          <p:nvPr>
            <p:ph type="ftr" sz="quarter" idx="11"/>
          </p:nvPr>
        </p:nvSpPr>
        <p:spPr/>
        <p:txBody>
          <a:bodyPr/>
          <a:lstStyle>
            <a:lvl1pPr>
              <a:defRPr/>
            </a:lvl1pPr>
          </a:lstStyle>
          <a:p>
            <a:pPr>
              <a:defRPr/>
            </a:pPr>
            <a:endParaRPr lang="en-ZA"/>
          </a:p>
        </p:txBody>
      </p:sp>
      <p:sp>
        <p:nvSpPr>
          <p:cNvPr id="6" name="Slide Number Placeholder 5"/>
          <p:cNvSpPr>
            <a:spLocks noGrp="1"/>
          </p:cNvSpPr>
          <p:nvPr>
            <p:ph type="sldNum" sz="quarter" idx="12"/>
          </p:nvPr>
        </p:nvSpPr>
        <p:spPr/>
        <p:txBody>
          <a:bodyPr/>
          <a:lstStyle>
            <a:lvl1pPr>
              <a:defRPr/>
            </a:lvl1pPr>
          </a:lstStyle>
          <a:p>
            <a:pPr>
              <a:defRPr/>
            </a:pPr>
            <a:fld id="{A85A76BE-3989-49BE-87F5-79613CB4C3CF}" type="slidenum">
              <a:rPr lang="en-ZA" altLang="en-US"/>
              <a:pPr>
                <a:defRPr/>
              </a:pPr>
              <a:t>‹#›</a:t>
            </a:fld>
            <a:endParaRPr lang="en-ZA" altLang="en-US"/>
          </a:p>
        </p:txBody>
      </p:sp>
    </p:spTree>
    <p:extLst>
      <p:ext uri="{BB962C8B-B14F-4D97-AF65-F5344CB8AC3E}">
        <p14:creationId xmlns:p14="http://schemas.microsoft.com/office/powerpoint/2010/main" val="2337693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E0952E4-7B82-46A2-9C4E-F88ECD3107CF}" type="datetimeFigureOut">
              <a:rPr lang="en-ZA"/>
              <a:pPr>
                <a:defRPr/>
              </a:pPr>
              <a:t>2023/07/04</a:t>
            </a:fld>
            <a:endParaRPr lang="en-ZA" dirty="0"/>
          </a:p>
        </p:txBody>
      </p:sp>
      <p:sp>
        <p:nvSpPr>
          <p:cNvPr id="6" name="Footer Placeholder 4"/>
          <p:cNvSpPr>
            <a:spLocks noGrp="1"/>
          </p:cNvSpPr>
          <p:nvPr>
            <p:ph type="ftr" sz="quarter" idx="11"/>
          </p:nvPr>
        </p:nvSpPr>
        <p:spPr/>
        <p:txBody>
          <a:bodyPr/>
          <a:lstStyle>
            <a:lvl1pPr>
              <a:defRPr/>
            </a:lvl1pPr>
          </a:lstStyle>
          <a:p>
            <a:pPr>
              <a:defRPr/>
            </a:pPr>
            <a:endParaRPr lang="en-ZA"/>
          </a:p>
        </p:txBody>
      </p:sp>
      <p:sp>
        <p:nvSpPr>
          <p:cNvPr id="7" name="Slide Number Placeholder 5"/>
          <p:cNvSpPr>
            <a:spLocks noGrp="1"/>
          </p:cNvSpPr>
          <p:nvPr>
            <p:ph type="sldNum" sz="quarter" idx="12"/>
          </p:nvPr>
        </p:nvSpPr>
        <p:spPr/>
        <p:txBody>
          <a:bodyPr/>
          <a:lstStyle>
            <a:lvl1pPr>
              <a:defRPr/>
            </a:lvl1pPr>
          </a:lstStyle>
          <a:p>
            <a:pPr>
              <a:defRPr/>
            </a:pPr>
            <a:fld id="{7E7926D3-BD0F-4023-9B3C-A29B43715A66}" type="slidenum">
              <a:rPr lang="en-ZA" altLang="en-US"/>
              <a:pPr>
                <a:defRPr/>
              </a:pPr>
              <a:t>‹#›</a:t>
            </a:fld>
            <a:endParaRPr lang="en-ZA" altLang="en-US"/>
          </a:p>
        </p:txBody>
      </p:sp>
    </p:spTree>
    <p:extLst>
      <p:ext uri="{BB962C8B-B14F-4D97-AF65-F5344CB8AC3E}">
        <p14:creationId xmlns:p14="http://schemas.microsoft.com/office/powerpoint/2010/main" val="1260180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D36DE58-7D61-469D-8866-D3E14E9A4FD4}" type="datetimeFigureOut">
              <a:rPr lang="en-ZA"/>
              <a:pPr>
                <a:defRPr/>
              </a:pPr>
              <a:t>2023/07/04</a:t>
            </a:fld>
            <a:endParaRPr lang="en-ZA" dirty="0"/>
          </a:p>
        </p:txBody>
      </p:sp>
      <p:sp>
        <p:nvSpPr>
          <p:cNvPr id="8" name="Footer Placeholder 4"/>
          <p:cNvSpPr>
            <a:spLocks noGrp="1"/>
          </p:cNvSpPr>
          <p:nvPr>
            <p:ph type="ftr" sz="quarter" idx="11"/>
          </p:nvPr>
        </p:nvSpPr>
        <p:spPr/>
        <p:txBody>
          <a:bodyPr/>
          <a:lstStyle>
            <a:lvl1pPr>
              <a:defRPr/>
            </a:lvl1pPr>
          </a:lstStyle>
          <a:p>
            <a:pPr>
              <a:defRPr/>
            </a:pPr>
            <a:endParaRPr lang="en-ZA"/>
          </a:p>
        </p:txBody>
      </p:sp>
      <p:sp>
        <p:nvSpPr>
          <p:cNvPr id="9" name="Slide Number Placeholder 5"/>
          <p:cNvSpPr>
            <a:spLocks noGrp="1"/>
          </p:cNvSpPr>
          <p:nvPr>
            <p:ph type="sldNum" sz="quarter" idx="12"/>
          </p:nvPr>
        </p:nvSpPr>
        <p:spPr/>
        <p:txBody>
          <a:bodyPr/>
          <a:lstStyle>
            <a:lvl1pPr>
              <a:defRPr/>
            </a:lvl1pPr>
          </a:lstStyle>
          <a:p>
            <a:pPr>
              <a:defRPr/>
            </a:pPr>
            <a:fld id="{81AC80FB-1BA1-4875-9D51-81903345F6C0}" type="slidenum">
              <a:rPr lang="en-ZA" altLang="en-US"/>
              <a:pPr>
                <a:defRPr/>
              </a:pPr>
              <a:t>‹#›</a:t>
            </a:fld>
            <a:endParaRPr lang="en-ZA" altLang="en-US"/>
          </a:p>
        </p:txBody>
      </p:sp>
    </p:spTree>
    <p:extLst>
      <p:ext uri="{BB962C8B-B14F-4D97-AF65-F5344CB8AC3E}">
        <p14:creationId xmlns:p14="http://schemas.microsoft.com/office/powerpoint/2010/main" val="1823483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2D38A67-7B77-4754-9C67-EE0E43DA9F71}" type="datetimeFigureOut">
              <a:rPr lang="en-ZA"/>
              <a:pPr>
                <a:defRPr/>
              </a:pPr>
              <a:t>2023/07/04</a:t>
            </a:fld>
            <a:endParaRPr lang="en-ZA" dirty="0"/>
          </a:p>
        </p:txBody>
      </p:sp>
      <p:sp>
        <p:nvSpPr>
          <p:cNvPr id="4" name="Footer Placeholder 4"/>
          <p:cNvSpPr>
            <a:spLocks noGrp="1"/>
          </p:cNvSpPr>
          <p:nvPr>
            <p:ph type="ftr" sz="quarter" idx="11"/>
          </p:nvPr>
        </p:nvSpPr>
        <p:spPr/>
        <p:txBody>
          <a:bodyPr/>
          <a:lstStyle>
            <a:lvl1pPr>
              <a:defRPr/>
            </a:lvl1pPr>
          </a:lstStyle>
          <a:p>
            <a:pPr>
              <a:defRPr/>
            </a:pPr>
            <a:endParaRPr lang="en-ZA"/>
          </a:p>
        </p:txBody>
      </p:sp>
      <p:sp>
        <p:nvSpPr>
          <p:cNvPr id="5" name="Slide Number Placeholder 5"/>
          <p:cNvSpPr>
            <a:spLocks noGrp="1"/>
          </p:cNvSpPr>
          <p:nvPr>
            <p:ph type="sldNum" sz="quarter" idx="12"/>
          </p:nvPr>
        </p:nvSpPr>
        <p:spPr/>
        <p:txBody>
          <a:bodyPr/>
          <a:lstStyle>
            <a:lvl1pPr>
              <a:defRPr/>
            </a:lvl1pPr>
          </a:lstStyle>
          <a:p>
            <a:pPr>
              <a:defRPr/>
            </a:pPr>
            <a:fld id="{8E90B675-CDE0-43C8-9213-ADD7FE34675C}" type="slidenum">
              <a:rPr lang="en-ZA" altLang="en-US"/>
              <a:pPr>
                <a:defRPr/>
              </a:pPr>
              <a:t>‹#›</a:t>
            </a:fld>
            <a:endParaRPr lang="en-ZA" altLang="en-US"/>
          </a:p>
        </p:txBody>
      </p:sp>
    </p:spTree>
    <p:extLst>
      <p:ext uri="{BB962C8B-B14F-4D97-AF65-F5344CB8AC3E}">
        <p14:creationId xmlns:p14="http://schemas.microsoft.com/office/powerpoint/2010/main" val="1574214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A3DB991-A170-4E5B-A3ED-6953AB3CCFB4}" type="datetimeFigureOut">
              <a:rPr lang="en-ZA"/>
              <a:pPr>
                <a:defRPr/>
              </a:pPr>
              <a:t>2023/07/04</a:t>
            </a:fld>
            <a:endParaRPr lang="en-ZA" dirty="0"/>
          </a:p>
        </p:txBody>
      </p:sp>
      <p:sp>
        <p:nvSpPr>
          <p:cNvPr id="3" name="Footer Placeholder 4"/>
          <p:cNvSpPr>
            <a:spLocks noGrp="1"/>
          </p:cNvSpPr>
          <p:nvPr>
            <p:ph type="ftr" sz="quarter" idx="11"/>
          </p:nvPr>
        </p:nvSpPr>
        <p:spPr/>
        <p:txBody>
          <a:bodyPr/>
          <a:lstStyle>
            <a:lvl1pPr>
              <a:defRPr/>
            </a:lvl1pPr>
          </a:lstStyle>
          <a:p>
            <a:pPr>
              <a:defRPr/>
            </a:pPr>
            <a:endParaRPr lang="en-ZA"/>
          </a:p>
        </p:txBody>
      </p:sp>
      <p:sp>
        <p:nvSpPr>
          <p:cNvPr id="4" name="Slide Number Placeholder 5"/>
          <p:cNvSpPr>
            <a:spLocks noGrp="1"/>
          </p:cNvSpPr>
          <p:nvPr>
            <p:ph type="sldNum" sz="quarter" idx="12"/>
          </p:nvPr>
        </p:nvSpPr>
        <p:spPr/>
        <p:txBody>
          <a:bodyPr/>
          <a:lstStyle>
            <a:lvl1pPr>
              <a:defRPr/>
            </a:lvl1pPr>
          </a:lstStyle>
          <a:p>
            <a:pPr>
              <a:defRPr/>
            </a:pPr>
            <a:fld id="{264E3D03-FCE1-4A64-AD7B-7FBEC6F046C5}" type="slidenum">
              <a:rPr lang="en-ZA" altLang="en-US"/>
              <a:pPr>
                <a:defRPr/>
              </a:pPr>
              <a:t>‹#›</a:t>
            </a:fld>
            <a:endParaRPr lang="en-ZA" altLang="en-US"/>
          </a:p>
        </p:txBody>
      </p:sp>
    </p:spTree>
    <p:extLst>
      <p:ext uri="{BB962C8B-B14F-4D97-AF65-F5344CB8AC3E}">
        <p14:creationId xmlns:p14="http://schemas.microsoft.com/office/powerpoint/2010/main" val="579013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DF02AD9-97AC-44D1-9DBA-6A72A759809C}" type="datetimeFigureOut">
              <a:rPr lang="en-ZA"/>
              <a:pPr>
                <a:defRPr/>
              </a:pPr>
              <a:t>2023/07/04</a:t>
            </a:fld>
            <a:endParaRPr lang="en-ZA" dirty="0"/>
          </a:p>
        </p:txBody>
      </p:sp>
      <p:sp>
        <p:nvSpPr>
          <p:cNvPr id="6" name="Footer Placeholder 4"/>
          <p:cNvSpPr>
            <a:spLocks noGrp="1"/>
          </p:cNvSpPr>
          <p:nvPr>
            <p:ph type="ftr" sz="quarter" idx="11"/>
          </p:nvPr>
        </p:nvSpPr>
        <p:spPr/>
        <p:txBody>
          <a:bodyPr/>
          <a:lstStyle>
            <a:lvl1pPr>
              <a:defRPr/>
            </a:lvl1pPr>
          </a:lstStyle>
          <a:p>
            <a:pPr>
              <a:defRPr/>
            </a:pPr>
            <a:endParaRPr lang="en-ZA"/>
          </a:p>
        </p:txBody>
      </p:sp>
      <p:sp>
        <p:nvSpPr>
          <p:cNvPr id="7" name="Slide Number Placeholder 5"/>
          <p:cNvSpPr>
            <a:spLocks noGrp="1"/>
          </p:cNvSpPr>
          <p:nvPr>
            <p:ph type="sldNum" sz="quarter" idx="12"/>
          </p:nvPr>
        </p:nvSpPr>
        <p:spPr/>
        <p:txBody>
          <a:bodyPr/>
          <a:lstStyle>
            <a:lvl1pPr>
              <a:defRPr/>
            </a:lvl1pPr>
          </a:lstStyle>
          <a:p>
            <a:pPr>
              <a:defRPr/>
            </a:pPr>
            <a:fld id="{6FB6A82A-DE36-496A-B0B0-30D769AD9CCD}" type="slidenum">
              <a:rPr lang="en-ZA" altLang="en-US"/>
              <a:pPr>
                <a:defRPr/>
              </a:pPr>
              <a:t>‹#›</a:t>
            </a:fld>
            <a:endParaRPr lang="en-ZA" altLang="en-US"/>
          </a:p>
        </p:txBody>
      </p:sp>
    </p:spTree>
    <p:extLst>
      <p:ext uri="{BB962C8B-B14F-4D97-AF65-F5344CB8AC3E}">
        <p14:creationId xmlns:p14="http://schemas.microsoft.com/office/powerpoint/2010/main" val="420631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FDA8997-313D-40F8-B6E8-4813E9AC57DC}" type="datetimeFigureOut">
              <a:rPr lang="en-ZA"/>
              <a:pPr>
                <a:defRPr/>
              </a:pPr>
              <a:t>2023/07/04</a:t>
            </a:fld>
            <a:endParaRPr lang="en-ZA" dirty="0"/>
          </a:p>
        </p:txBody>
      </p:sp>
      <p:sp>
        <p:nvSpPr>
          <p:cNvPr id="6" name="Footer Placeholder 4"/>
          <p:cNvSpPr>
            <a:spLocks noGrp="1"/>
          </p:cNvSpPr>
          <p:nvPr>
            <p:ph type="ftr" sz="quarter" idx="11"/>
          </p:nvPr>
        </p:nvSpPr>
        <p:spPr/>
        <p:txBody>
          <a:bodyPr/>
          <a:lstStyle>
            <a:lvl1pPr>
              <a:defRPr/>
            </a:lvl1pPr>
          </a:lstStyle>
          <a:p>
            <a:pPr>
              <a:defRPr/>
            </a:pPr>
            <a:endParaRPr lang="en-ZA"/>
          </a:p>
        </p:txBody>
      </p:sp>
      <p:sp>
        <p:nvSpPr>
          <p:cNvPr id="7" name="Slide Number Placeholder 5"/>
          <p:cNvSpPr>
            <a:spLocks noGrp="1"/>
          </p:cNvSpPr>
          <p:nvPr>
            <p:ph type="sldNum" sz="quarter" idx="12"/>
          </p:nvPr>
        </p:nvSpPr>
        <p:spPr/>
        <p:txBody>
          <a:bodyPr/>
          <a:lstStyle>
            <a:lvl1pPr>
              <a:defRPr/>
            </a:lvl1pPr>
          </a:lstStyle>
          <a:p>
            <a:pPr>
              <a:defRPr/>
            </a:pPr>
            <a:fld id="{F9D6E51E-CF2C-4518-BC7A-77B114092595}" type="slidenum">
              <a:rPr lang="en-ZA" altLang="en-US"/>
              <a:pPr>
                <a:defRPr/>
              </a:pPr>
              <a:t>‹#›</a:t>
            </a:fld>
            <a:endParaRPr lang="en-ZA" altLang="en-US"/>
          </a:p>
        </p:txBody>
      </p:sp>
    </p:spTree>
    <p:extLst>
      <p:ext uri="{BB962C8B-B14F-4D97-AF65-F5344CB8AC3E}">
        <p14:creationId xmlns:p14="http://schemas.microsoft.com/office/powerpoint/2010/main" val="345549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69A8E8D4-39E6-49E9-B316-E611E4D6E8E9}" type="datetimeFigureOut">
              <a:rPr lang="en-ZA"/>
              <a:pPr>
                <a:defRPr/>
              </a:pPr>
              <a:t>2023/07/04</a:t>
            </a:fld>
            <a:endParaRPr lang="en-Z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44874E3E-DD72-48DD-A40B-D38C872E1A5E}" type="slidenum">
              <a:rPr lang="en-ZA" altLang="en-US"/>
              <a:pPr>
                <a:defRPr/>
              </a:pPr>
              <a:t>‹#›</a:t>
            </a:fld>
            <a:endParaRPr lang="en-ZA" alt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mailto:humavindu@mti.gov.na" TargetMode="External"/><Relationship Id="rId1" Type="http://schemas.openxmlformats.org/officeDocument/2006/relationships/slideLayout" Target="../slideLayouts/slideLayout1.xml"/><Relationship Id="rId6" Type="http://schemas.openxmlformats.org/officeDocument/2006/relationships/image" Target="../media/image8.emf"/><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755646" y="1628775"/>
            <a:ext cx="7772400" cy="3455984"/>
          </a:xfrm>
        </p:spPr>
        <p:txBody>
          <a:bodyPr/>
          <a:lstStyle/>
          <a:p>
            <a:br>
              <a:rPr sz="2800" dirty="0"/>
            </a:br>
            <a:r>
              <a:rPr sz="2800" dirty="0"/>
              <a:t>Ministry of </a:t>
            </a:r>
            <a:r>
              <a:rPr sz="2800" dirty="0" err="1"/>
              <a:t>Industrialisation</a:t>
            </a:r>
            <a:r>
              <a:rPr sz="2800" dirty="0"/>
              <a:t> &amp; Trade</a:t>
            </a:r>
            <a:br>
              <a:rPr sz="2800" dirty="0"/>
            </a:br>
            <a:br>
              <a:rPr sz="2800" dirty="0"/>
            </a:br>
            <a:r>
              <a:rPr sz="2800" b="1" dirty="0"/>
              <a:t>NIPFA UPDATE </a:t>
            </a:r>
            <a:br>
              <a:rPr sz="2800" dirty="0"/>
            </a:br>
            <a:br>
              <a:rPr sz="2800" dirty="0"/>
            </a:br>
            <a:r>
              <a:rPr lang="en-US" sz="2800" dirty="0"/>
              <a:t>14 April </a:t>
            </a:r>
            <a:r>
              <a:rPr sz="2800" dirty="0"/>
              <a:t> 2023</a:t>
            </a:r>
            <a:br>
              <a:rPr sz="2800" dirty="0"/>
            </a:br>
            <a:r>
              <a:rPr lang="en-US" sz="2800"/>
              <a:t>Tsumeb</a:t>
            </a:r>
            <a:r>
              <a:rPr sz="2800"/>
              <a:t> </a:t>
            </a:r>
            <a:r>
              <a:rPr sz="2800" dirty="0"/>
              <a:t>Stakeholders' Briefing</a:t>
            </a:r>
            <a:br>
              <a:rPr sz="2800" dirty="0"/>
            </a:br>
            <a:br>
              <a:rPr sz="2800" dirty="0"/>
            </a:br>
            <a:endParaRPr sz="2800" dirty="0"/>
          </a:p>
        </p:txBody>
      </p:sp>
      <p:pic>
        <p:nvPicPr>
          <p:cNvPr id="3075" name="Picture 1"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l="3398" t="58240"/>
          <a:stretch>
            <a:fillRect/>
          </a:stretch>
        </p:blipFill>
        <p:spPr bwMode="auto">
          <a:xfrm>
            <a:off x="34923" y="-17468"/>
            <a:ext cx="8929687" cy="1646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ubtitle 5"/>
          <p:cNvSpPr>
            <a:spLocks noGrp="1"/>
          </p:cNvSpPr>
          <p:nvPr>
            <p:ph type="subTitle" idx="1"/>
          </p:nvPr>
        </p:nvSpPr>
        <p:spPr>
          <a:xfrm>
            <a:off x="900112" y="5084759"/>
            <a:ext cx="6977057" cy="936626"/>
          </a:xfrm>
        </p:spPr>
        <p:txBody>
          <a:bodyPr rtlCol="0">
            <a:normAutofit fontScale="55000" lnSpcReduction="20000"/>
          </a:bodyPr>
          <a:lstStyle/>
          <a:p>
            <a:pPr>
              <a:buNone/>
            </a:pPr>
            <a:r>
              <a:t>Dr. M Humavindu </a:t>
            </a:r>
          </a:p>
          <a:p>
            <a:pPr>
              <a:buNone/>
            </a:pPr>
            <a:r>
              <a:t>DED: Industrial  Development &amp; Investment Policy</a:t>
            </a:r>
          </a:p>
          <a:p>
            <a:pPr>
              <a:buNone/>
            </a:pPr>
            <a:r>
              <a:t>	</a:t>
            </a:r>
          </a:p>
          <a:p>
            <a:endParaRPr/>
          </a:p>
        </p:txBody>
      </p:sp>
      <p:graphicFrame>
        <p:nvGraphicFramePr>
          <p:cNvPr id="3077" name="Object 1"/>
          <p:cNvGraphicFramePr>
            <a:graphicFrameLocks noChangeAspect="1"/>
          </p:cNvGraphicFramePr>
          <p:nvPr/>
        </p:nvGraphicFramePr>
        <p:xfrm>
          <a:off x="4067175" y="798513"/>
          <a:ext cx="990600" cy="755650"/>
        </p:xfrm>
        <a:graphic>
          <a:graphicData uri="http://schemas.openxmlformats.org/presentationml/2006/ole">
            <mc:AlternateContent xmlns:mc="http://schemas.openxmlformats.org/markup-compatibility/2006">
              <mc:Choice xmlns:v="urn:schemas-microsoft-com:vml" Requires="v">
                <p:oleObj r:id="rId3" imgW="3285714" imgH="3495238" progId="">
                  <p:embed/>
                </p:oleObj>
              </mc:Choice>
              <mc:Fallback>
                <p:oleObj r:id="rId3" imgW="3285714" imgH="3495238" progId="">
                  <p:embed/>
                  <p:pic>
                    <p:nvPicPr>
                      <p:cNvPr id="3077"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175" y="798513"/>
                        <a:ext cx="990600"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3078" name="Picture 10" descr="http://www.gtz.de/en/bilder/na-schwerpunkt-wirtschaft-170_rdax_100.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04254" y="4484907"/>
            <a:ext cx="2339745" cy="2339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Key Sections</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179514" y="1000125"/>
            <a:ext cx="8784970" cy="559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b="1" u="sng"/>
              <a:t>SECTIONS 31 TO 39</a:t>
            </a:r>
          </a:p>
          <a:p>
            <a:r>
              <a:t>These final sections deal with the further provisions applicable to the Act.</a:t>
            </a:r>
          </a:p>
          <a:p>
            <a:r>
              <a:t>These provisions include </a:t>
            </a:r>
            <a:r>
              <a:rPr b="1" i="1"/>
              <a:t>the policy space for the Minister to further prescribe and regulate investments to maintain national security and international peace. </a:t>
            </a:r>
          </a:p>
          <a:p>
            <a:r>
              <a:t>The sections also deals with </a:t>
            </a:r>
            <a:r>
              <a:rPr b="1" i="1"/>
              <a:t>requisite offences and penalties </a:t>
            </a:r>
            <a:r>
              <a:t>where in the unfortunate event an investor may have committed an offence. The sections also provide the accommodative stance of a High Court appeal pathway for investors.</a:t>
            </a:r>
          </a:p>
          <a:p>
            <a:r>
              <a:t>These sections further deal with the provisions of </a:t>
            </a:r>
            <a:r>
              <a:rPr b="1" i="1"/>
              <a:t>Ministerial Regulations</a:t>
            </a:r>
            <a:r>
              <a:t>, </a:t>
            </a:r>
            <a:r>
              <a:rPr b="1" i="1"/>
              <a:t>Repealing of certain laws </a:t>
            </a:r>
            <a:r>
              <a:t>(Foreign Investment Act, 1990 (Act No 27 of 1990), the Foreign Investment Act, 1993 (Act No 24 of 1993) and the Namibia Investment Promotion Act, 2016 (Act No. 9 of 2016).</a:t>
            </a:r>
          </a:p>
          <a:p>
            <a:r>
              <a:t>Importantly the Section also provide for current holders of </a:t>
            </a:r>
            <a:r>
              <a:rPr b="1" i="1"/>
              <a:t>the investment certificates </a:t>
            </a:r>
            <a:r>
              <a:t>under the old law not to be prejudiced or negatively affected by this Act. </a:t>
            </a:r>
          </a:p>
          <a:p>
            <a:endParaRPr/>
          </a:p>
          <a:p>
            <a:pPr marL="514350" indent="-514350">
              <a:buNone/>
            </a:pPr>
            <a:endParaRPr/>
          </a:p>
          <a:p>
            <a:pPr marL="514350" indent="-514350">
              <a:buFont typeface="Arial"/>
              <a:buAutoNum type="arabicPeriod"/>
            </a:pPr>
            <a:endParaRPr/>
          </a:p>
        </p:txBody>
      </p:sp>
    </p:spTree>
    <p:extLst>
      <p:ext uri="{BB962C8B-B14F-4D97-AF65-F5344CB8AC3E}">
        <p14:creationId xmlns:p14="http://schemas.microsoft.com/office/powerpoint/2010/main" val="462893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Deep Dive-Compliance Officers</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179514" y="1000125"/>
            <a:ext cx="8784970" cy="559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b="1"/>
              <a:t>General Market Inspection</a:t>
            </a:r>
            <a:r>
              <a:t>-mainly involves inspection retail products for the process of labelling, packaging, unwholesome and dented cans, price-tagging etc.</a:t>
            </a:r>
          </a:p>
          <a:p>
            <a:r>
              <a:rPr b="1"/>
              <a:t>Liquor Regulation</a:t>
            </a:r>
            <a:r>
              <a:t>-Ensure prevention of sales of alcohol/liquor beverages to minors and licensed/unlicensed vendors</a:t>
            </a:r>
          </a:p>
          <a:p>
            <a:r>
              <a:rPr b="1"/>
              <a:t>Investment Law Enforcement</a:t>
            </a:r>
            <a:r>
              <a:t>: It’s an exercise carried out by General Market Inspectors to ensure protection of sector-reservations and performance agreements requirements by the NIPA Act as well as other Namibian related regulations.</a:t>
            </a:r>
          </a:p>
          <a:p>
            <a:r>
              <a:rPr b="1"/>
              <a:t>Business Registration Enforcement:</a:t>
            </a:r>
            <a:r>
              <a:t> Means to ensure that busineness operating in Namibia are legally registered with valid BIPA Registration Certificates.</a:t>
            </a:r>
          </a:p>
          <a:p>
            <a:r>
              <a:rPr b="1"/>
              <a:t>Price Tag Enforcement (PTE):</a:t>
            </a:r>
            <a:r>
              <a:t> Means to ensure that all goods and services on the Namibian market for sale are price-tagged as a means of monitoring prices as well as promoting transparency. </a:t>
            </a:r>
          </a:p>
          <a:p>
            <a:r>
              <a:rPr b="1"/>
              <a:t>Market Surveillance on Price (MSP):</a:t>
            </a:r>
            <a:r>
              <a:t> Means to avoid price hiking, smuggling, hoarding, dumping of unsafe and substandard products and it is implemented through a monitoring process utilizing an approved price margin guidelines. </a:t>
            </a:r>
          </a:p>
          <a:p>
            <a:endParaRPr/>
          </a:p>
          <a:p>
            <a:pPr marL="514350" indent="-514350">
              <a:buNone/>
            </a:pPr>
            <a:endParaRPr/>
          </a:p>
          <a:p>
            <a:pPr marL="514350" indent="-514350">
              <a:buFont typeface="Arial"/>
              <a:buAutoNum type="arabicPeriod"/>
            </a:pPr>
            <a:endParaRPr/>
          </a:p>
        </p:txBody>
      </p:sp>
    </p:spTree>
    <p:extLst>
      <p:ext uri="{BB962C8B-B14F-4D97-AF65-F5344CB8AC3E}">
        <p14:creationId xmlns:p14="http://schemas.microsoft.com/office/powerpoint/2010/main" val="4118309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28575"/>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Update on Key Developments</a:t>
            </a:r>
          </a:p>
        </p:txBody>
      </p:sp>
      <p:sp>
        <p:nvSpPr>
          <p:cNvPr id="14340" name="Content Placeholder 2"/>
          <p:cNvSpPr>
            <a:spLocks noGrp="1"/>
          </p:cNvSpPr>
          <p:nvPr>
            <p:ph idx="1"/>
          </p:nvPr>
        </p:nvSpPr>
        <p:spPr>
          <a:xfrm>
            <a:off x="107505" y="836614"/>
            <a:ext cx="8928989" cy="5688015"/>
          </a:xfrm>
        </p:spPr>
        <p:txBody>
          <a:bodyPr/>
          <a:lstStyle/>
          <a:p>
            <a:pPr marL="0" indent="0">
              <a:buNone/>
            </a:pPr>
            <a:endParaRPr/>
          </a:p>
          <a:p>
            <a:pPr algn="just">
              <a:buFont typeface="Arial"/>
              <a:buChar char="•"/>
            </a:pPr>
            <a:r>
              <a:rPr sz="1800"/>
              <a:t>The MIT Minister submitted NIPA Bill in November 2021 to Parliament for review and eventual passing.</a:t>
            </a:r>
          </a:p>
          <a:p>
            <a:pPr algn="just">
              <a:buFont typeface="Arial"/>
              <a:buChar char="•"/>
            </a:pPr>
            <a:r>
              <a:rPr sz="1800"/>
              <a:t>The tabling of the Bill was met by a media campaign-very misinformed picture of the true intentions and ambitions of the Bill.</a:t>
            </a:r>
          </a:p>
          <a:p>
            <a:pPr algn="just">
              <a:buFont typeface="Arial"/>
              <a:buChar char="•"/>
            </a:pPr>
            <a:endParaRPr sz="1800"/>
          </a:p>
          <a:p>
            <a:pPr marL="0" indent="0" algn="just">
              <a:buNone/>
            </a:pPr>
            <a:r>
              <a:rPr sz="1400" u="sng">
                <a:solidFill>
                  <a:srgbClr val="FF0000"/>
                </a:solidFill>
              </a:rPr>
              <a:t>3 key issues identified</a:t>
            </a:r>
            <a:r>
              <a:rPr sz="1400"/>
              <a:t>:</a:t>
            </a:r>
          </a:p>
          <a:p>
            <a:pPr algn="just">
              <a:buFont typeface="Arial"/>
              <a:buChar char="•"/>
            </a:pPr>
            <a:endParaRPr sz="1400"/>
          </a:p>
          <a:p>
            <a:pPr lvl="1" algn="just">
              <a:buFont typeface="Arial"/>
              <a:buChar char="•"/>
            </a:pPr>
            <a:r>
              <a:rPr sz="1400" b="1" i="1"/>
              <a:t>perceived Superpowers of the Minister under which all and sundry investment decision to be made in this country must be reviewed and approved by him/her</a:t>
            </a:r>
            <a:r>
              <a:rPr sz="1400" b="1"/>
              <a:t>; </a:t>
            </a:r>
          </a:p>
          <a:p>
            <a:pPr lvl="1" algn="just">
              <a:buFont typeface="Arial"/>
              <a:buChar char="•"/>
            </a:pPr>
            <a:r>
              <a:rPr sz="1400" b="1" i="1"/>
              <a:t>Minister limiting and even trampling on the Independence of the Namibia Investment and Promotion Development Board (NIPDB)</a:t>
            </a:r>
            <a:r>
              <a:rPr sz="1400" b="1"/>
              <a:t> and</a:t>
            </a:r>
          </a:p>
          <a:p>
            <a:pPr lvl="1" algn="just">
              <a:buFont typeface="Arial"/>
              <a:buChar char="•"/>
            </a:pPr>
            <a:r>
              <a:rPr sz="1400" b="1"/>
              <a:t> an </a:t>
            </a:r>
            <a:r>
              <a:rPr sz="1400" b="1" i="1"/>
              <a:t>Act that has no or little bearing on an accommodative stance for expropriation and investor transgressions review</a:t>
            </a:r>
          </a:p>
          <a:p>
            <a:pPr algn="just">
              <a:buFont typeface="Arial"/>
              <a:buChar char="•"/>
            </a:pPr>
            <a:endParaRPr sz="1400" b="1" i="1"/>
          </a:p>
          <a:p>
            <a:pPr algn="just">
              <a:buFont typeface="Arial"/>
              <a:buChar char="•"/>
            </a:pPr>
            <a:r>
              <a:rPr sz="1600"/>
              <a:t>MIT identified 3 main Namibian dailies-</a:t>
            </a:r>
            <a:r>
              <a:rPr sz="1600" i="1"/>
              <a:t>The Namibian, The Sun and Die Republikei</a:t>
            </a:r>
            <a:r>
              <a:rPr sz="1600"/>
              <a:t>n. </a:t>
            </a:r>
          </a:p>
          <a:p>
            <a:pPr algn="just">
              <a:buFont typeface="Arial"/>
              <a:buChar char="•"/>
            </a:pPr>
            <a:r>
              <a:rPr sz="1600"/>
              <a:t>No Right of Reply ever accorded to MIT.</a:t>
            </a:r>
          </a:p>
          <a:p>
            <a:pPr algn="just">
              <a:buFont typeface="Arial"/>
              <a:buChar char="•"/>
            </a:pPr>
            <a:r>
              <a:rPr sz="1600"/>
              <a:t>The Media mainly drove the Ministerial Superpowers and the stance on expropriation.</a:t>
            </a:r>
          </a:p>
          <a:p>
            <a:pPr algn="just">
              <a:buFont typeface="Arial"/>
              <a:buChar char="•"/>
            </a:pPr>
            <a:r>
              <a:rPr sz="1600"/>
              <a:t>The NIDPB mainly drove the limits on the powers of NIPDB as quoted in the Newspapers.</a:t>
            </a:r>
          </a:p>
          <a:p>
            <a:pPr>
              <a:buFont typeface="Arial"/>
              <a:buChar char="•"/>
            </a:pPr>
            <a:endParaRPr sz="1600"/>
          </a:p>
          <a:p>
            <a:pPr>
              <a:buFont typeface="Arial"/>
              <a:buChar char="•"/>
            </a:pPr>
            <a:endParaRPr sz="1600"/>
          </a:p>
          <a:p>
            <a:pPr>
              <a:buFont typeface="Arial"/>
              <a:buChar char="•"/>
            </a:pPr>
            <a:endParaRPr sz="1600"/>
          </a:p>
          <a:p>
            <a:pPr marL="457200" indent="-457200">
              <a:buFont typeface="Arial"/>
              <a:buAutoNum type="arabicPeriod"/>
            </a:pPr>
            <a:endParaRPr sz="1600"/>
          </a:p>
          <a:p>
            <a:pPr marL="457200" indent="-457200">
              <a:buFont typeface="Arial"/>
              <a:buAutoNum type="arabicPeriod"/>
            </a:pPr>
            <a:endParaRPr sz="1600"/>
          </a:p>
          <a:p>
            <a:pPr marL="0" indent="0">
              <a:buNone/>
            </a:pPr>
            <a:endParaRPr sz="1600"/>
          </a:p>
          <a:p>
            <a:pPr marL="457200" indent="-457200">
              <a:buFont typeface="Arial"/>
              <a:buAutoNum type="arabicPeriod"/>
            </a:pPr>
            <a:endParaRPr sz="1600"/>
          </a:p>
          <a:p>
            <a:pPr marL="457200" indent="-457200">
              <a:buFont typeface="Arial"/>
              <a:buAutoNum type="arabicPeriod"/>
            </a:pPr>
            <a:endParaRPr sz="1600"/>
          </a:p>
          <a:p>
            <a:pPr marL="457200" indent="-457200">
              <a:buFont typeface="Arial"/>
              <a:buAutoNum type="arabicPeriod"/>
            </a:pPr>
            <a:endParaRPr sz="1600"/>
          </a:p>
          <a:p>
            <a:pPr marL="457200" indent="-457200">
              <a:buFont typeface="Arial"/>
              <a:buAutoNum type="arabicPeriod"/>
            </a:pPr>
            <a:endParaRPr sz="1600"/>
          </a:p>
          <a:p>
            <a:pPr marL="0" indent="0">
              <a:buNone/>
            </a:pPr>
            <a:r>
              <a:rPr sz="2200"/>
              <a:t>	</a:t>
            </a:r>
          </a:p>
        </p:txBody>
      </p:sp>
    </p:spTree>
    <p:extLst>
      <p:ext uri="{BB962C8B-B14F-4D97-AF65-F5344CB8AC3E}">
        <p14:creationId xmlns:p14="http://schemas.microsoft.com/office/powerpoint/2010/main" val="4034040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28575"/>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Review of Key Matters Raised</a:t>
            </a:r>
          </a:p>
        </p:txBody>
      </p:sp>
      <p:sp>
        <p:nvSpPr>
          <p:cNvPr id="14340" name="Content Placeholder 2"/>
          <p:cNvSpPr>
            <a:spLocks noGrp="1"/>
          </p:cNvSpPr>
          <p:nvPr>
            <p:ph idx="1"/>
          </p:nvPr>
        </p:nvSpPr>
        <p:spPr>
          <a:xfrm>
            <a:off x="107505" y="836614"/>
            <a:ext cx="8928989" cy="5832746"/>
          </a:xfrm>
        </p:spPr>
        <p:txBody>
          <a:bodyPr/>
          <a:lstStyle/>
          <a:p>
            <a:pPr marL="0" indent="0">
              <a:buNone/>
            </a:pPr>
            <a:endParaRPr/>
          </a:p>
          <a:p>
            <a:pPr marL="0" indent="0">
              <a:buNone/>
            </a:pPr>
            <a:r>
              <a:rPr sz="2000" b="1" i="1"/>
              <a:t>On Ministerial Superpowers over ALL Investments</a:t>
            </a:r>
          </a:p>
          <a:p>
            <a:pPr algn="just">
              <a:buFont typeface="Arial"/>
              <a:buChar char="•"/>
            </a:pPr>
            <a:r>
              <a:rPr sz="2000"/>
              <a:t>This is false as the Minister only has a determination over those sectors that are designated as such by Regulation.</a:t>
            </a:r>
          </a:p>
          <a:p>
            <a:pPr algn="just">
              <a:buFont typeface="Arial"/>
              <a:buChar char="•"/>
            </a:pPr>
            <a:r>
              <a:rPr sz="2000"/>
              <a:t>Section 14 in NIPA is very clear ‘</a:t>
            </a:r>
            <a:r>
              <a:rPr sz="2000" i="1"/>
              <a:t>An economic sector or business activity that has not been designated by regulation made pursuant to Section 12 is open for investment or ownership participation by any investor in any legal form permitted by the applicable law’</a:t>
            </a:r>
            <a:r>
              <a:rPr sz="2000"/>
              <a:t>.</a:t>
            </a:r>
          </a:p>
          <a:p>
            <a:pPr algn="just">
              <a:buFont typeface="Arial"/>
              <a:buChar char="•"/>
            </a:pPr>
            <a:r>
              <a:rPr sz="2000"/>
              <a:t>Section 12 treats economic sectors that may be designated for the State, Namibians, Joint Ventures, Strategic Investments and Innovation.</a:t>
            </a:r>
          </a:p>
          <a:p>
            <a:pPr algn="just">
              <a:buFont typeface="Arial"/>
              <a:buChar char="•"/>
            </a:pPr>
            <a:r>
              <a:rPr sz="2000"/>
              <a:t>This is normal across the world as economic designation is done for various reasons such as fostering entrepreneurship, mineral beneficiation or for national security reasons.</a:t>
            </a:r>
          </a:p>
          <a:p>
            <a:pPr algn="just">
              <a:buFont typeface="Arial"/>
              <a:buChar char="•"/>
            </a:pPr>
            <a:r>
              <a:rPr sz="2000"/>
              <a:t>Minister must actually ensure proper research, table it to Cabinet and can only do such under a given criteria-value of investment, region etc).</a:t>
            </a:r>
          </a:p>
          <a:p>
            <a:pPr algn="just">
              <a:buFont typeface="Arial"/>
              <a:buChar char="•"/>
            </a:pPr>
            <a:r>
              <a:rPr sz="2000"/>
              <a:t>These criteria actually avert a blanket provision of economic nationalism.</a:t>
            </a:r>
          </a:p>
          <a:p>
            <a:pPr marL="0" indent="0">
              <a:buNone/>
            </a:pPr>
            <a:endParaRPr sz="2000"/>
          </a:p>
          <a:p>
            <a:pPr>
              <a:buFont typeface="Arial"/>
              <a:buChar char="•"/>
            </a:pPr>
            <a:endParaRPr sz="2000"/>
          </a:p>
          <a:p>
            <a:pPr>
              <a:buFont typeface="Arial"/>
              <a:buChar char="•"/>
            </a:pPr>
            <a:endParaRPr sz="2000"/>
          </a:p>
          <a:p>
            <a:pPr>
              <a:buFont typeface="Arial"/>
              <a:buChar char="•"/>
            </a:pPr>
            <a:endParaRPr sz="2000"/>
          </a:p>
          <a:p>
            <a:pPr marL="457200" indent="-457200">
              <a:buFont typeface="Arial"/>
              <a:buAutoNum type="arabicPeriod"/>
            </a:pPr>
            <a:endParaRPr sz="2000"/>
          </a:p>
          <a:p>
            <a:pPr marL="457200" indent="-457200">
              <a:buFont typeface="Arial"/>
              <a:buAutoNum type="arabicPeriod"/>
            </a:pPr>
            <a:endParaRPr sz="2000"/>
          </a:p>
          <a:p>
            <a:pPr marL="0" indent="0">
              <a:buNone/>
            </a:pPr>
            <a:endParaRPr sz="2000"/>
          </a:p>
          <a:p>
            <a:pPr marL="457200" indent="-457200">
              <a:buFont typeface="Arial"/>
              <a:buAutoNum type="arabicPeriod"/>
            </a:pPr>
            <a:endParaRPr sz="2000"/>
          </a:p>
          <a:p>
            <a:pPr marL="457200" indent="-457200">
              <a:buFont typeface="Arial"/>
              <a:buAutoNum type="arabicPeriod"/>
            </a:pPr>
            <a:endParaRPr sz="2000"/>
          </a:p>
          <a:p>
            <a:pPr marL="457200" indent="-457200">
              <a:buFont typeface="Arial"/>
              <a:buAutoNum type="arabicPeriod"/>
            </a:pPr>
            <a:endParaRPr sz="2000"/>
          </a:p>
          <a:p>
            <a:pPr marL="457200" indent="-457200">
              <a:buFont typeface="Arial"/>
              <a:buAutoNum type="arabicPeriod"/>
            </a:pPr>
            <a:endParaRPr sz="2000"/>
          </a:p>
          <a:p>
            <a:pPr marL="0" indent="0">
              <a:buNone/>
            </a:pPr>
            <a:r>
              <a:rPr sz="2200"/>
              <a:t>	</a:t>
            </a:r>
          </a:p>
        </p:txBody>
      </p:sp>
    </p:spTree>
    <p:extLst>
      <p:ext uri="{BB962C8B-B14F-4D97-AF65-F5344CB8AC3E}">
        <p14:creationId xmlns:p14="http://schemas.microsoft.com/office/powerpoint/2010/main" val="4125287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28575"/>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Review of Key Matters Raised</a:t>
            </a:r>
          </a:p>
        </p:txBody>
      </p:sp>
      <p:sp>
        <p:nvSpPr>
          <p:cNvPr id="14340" name="Content Placeholder 2"/>
          <p:cNvSpPr>
            <a:spLocks noGrp="1"/>
          </p:cNvSpPr>
          <p:nvPr>
            <p:ph idx="1"/>
          </p:nvPr>
        </p:nvSpPr>
        <p:spPr>
          <a:xfrm>
            <a:off x="179514" y="980633"/>
            <a:ext cx="8507285" cy="5976765"/>
          </a:xfrm>
        </p:spPr>
        <p:txBody>
          <a:bodyPr/>
          <a:lstStyle/>
          <a:p>
            <a:pPr marL="0" indent="0">
              <a:buNone/>
            </a:pPr>
            <a:endParaRPr/>
          </a:p>
          <a:p>
            <a:pPr marL="0" indent="0">
              <a:buNone/>
            </a:pPr>
            <a:r>
              <a:rPr sz="2000" b="1" i="1"/>
              <a:t>On MIT encroachment of the NIPDB Independence.</a:t>
            </a:r>
          </a:p>
          <a:p>
            <a:pPr>
              <a:buFont typeface="Arial"/>
              <a:buChar char="•"/>
            </a:pPr>
            <a:r>
              <a:rPr sz="2000"/>
              <a:t>The Bill ensures clear separation of both the Minister and NIPDB.</a:t>
            </a:r>
          </a:p>
          <a:p>
            <a:pPr>
              <a:buFont typeface="Arial"/>
              <a:buChar char="•"/>
            </a:pPr>
            <a:r>
              <a:rPr sz="2000"/>
              <a:t>The Minister is accorded powers over policy and strategic matters (policy, incentives, sector designations, business inspectors etc).</a:t>
            </a:r>
          </a:p>
          <a:p>
            <a:pPr>
              <a:buFont typeface="Arial"/>
              <a:buChar char="•"/>
            </a:pPr>
            <a:r>
              <a:rPr sz="2000"/>
              <a:t>The NIPDB is designated as the Namibian Investment Promotion Agency. (implementation, advisor to Minister, Performance Agreements, market intelligence).</a:t>
            </a:r>
          </a:p>
          <a:p>
            <a:pPr>
              <a:buFont typeface="Arial"/>
              <a:buChar char="•"/>
            </a:pPr>
            <a:r>
              <a:rPr sz="2000"/>
              <a:t>Section (9) further provides for Agency to ensure investment promotion and facilitation.</a:t>
            </a:r>
          </a:p>
          <a:p>
            <a:pPr>
              <a:buFont typeface="Arial"/>
              <a:buChar char="•"/>
            </a:pPr>
            <a:r>
              <a:rPr sz="2000"/>
              <a:t>There is no provision in the Act where Minster is mentioned appointing the Board Chairperson, Board, and Chief Executive Officer.</a:t>
            </a:r>
          </a:p>
          <a:p>
            <a:pPr>
              <a:buFont typeface="Arial"/>
              <a:buChar char="•"/>
            </a:pPr>
            <a:r>
              <a:rPr sz="2000"/>
              <a:t>The Act also provides enough flexibility and policy space (Section 4) to ensure readiness of the system should there be any changes to the NIPDB ability to carry out her functions so designated.</a:t>
            </a:r>
          </a:p>
          <a:p>
            <a:pPr>
              <a:buFont typeface="Arial"/>
              <a:buChar char="•"/>
            </a:pPr>
            <a:r>
              <a:rPr sz="2000"/>
              <a:t>The Act makes mention of no reporting lines to Minister, it dutifully reference that NIPDB is established under a different set up.</a:t>
            </a:r>
          </a:p>
          <a:p>
            <a:pPr marL="0" indent="0">
              <a:buNone/>
            </a:pPr>
            <a:endParaRPr sz="2000"/>
          </a:p>
          <a:p>
            <a:pPr>
              <a:buFont typeface="Arial"/>
              <a:buChar char="•"/>
            </a:pPr>
            <a:endParaRPr sz="2000"/>
          </a:p>
          <a:p>
            <a:pPr>
              <a:buFont typeface="Arial"/>
              <a:buChar char="•"/>
            </a:pPr>
            <a:endParaRPr sz="2000"/>
          </a:p>
          <a:p>
            <a:pPr>
              <a:buFont typeface="Arial"/>
              <a:buChar char="•"/>
            </a:pPr>
            <a:endParaRPr sz="2000"/>
          </a:p>
          <a:p>
            <a:pPr marL="457200" indent="-457200">
              <a:buFont typeface="Arial"/>
              <a:buAutoNum type="arabicPeriod"/>
            </a:pPr>
            <a:endParaRPr sz="2000"/>
          </a:p>
          <a:p>
            <a:pPr marL="457200" indent="-457200">
              <a:buFont typeface="Arial"/>
              <a:buAutoNum type="arabicPeriod"/>
            </a:pPr>
            <a:endParaRPr sz="2000"/>
          </a:p>
          <a:p>
            <a:pPr marL="0" indent="0">
              <a:buNone/>
            </a:pPr>
            <a:endParaRPr sz="2000"/>
          </a:p>
          <a:p>
            <a:pPr marL="457200" indent="-457200">
              <a:buFont typeface="Arial"/>
              <a:buAutoNum type="arabicPeriod"/>
            </a:pPr>
            <a:endParaRPr sz="2000"/>
          </a:p>
          <a:p>
            <a:pPr marL="457200" indent="-457200">
              <a:buFont typeface="Arial"/>
              <a:buAutoNum type="arabicPeriod"/>
            </a:pPr>
            <a:endParaRPr sz="2000"/>
          </a:p>
          <a:p>
            <a:pPr marL="457200" indent="-457200">
              <a:buFont typeface="Arial"/>
              <a:buAutoNum type="arabicPeriod"/>
            </a:pPr>
            <a:endParaRPr sz="2000"/>
          </a:p>
          <a:p>
            <a:pPr marL="457200" indent="-457200">
              <a:buFont typeface="Arial"/>
              <a:buAutoNum type="arabicPeriod"/>
            </a:pPr>
            <a:endParaRPr sz="2000"/>
          </a:p>
          <a:p>
            <a:pPr marL="0" indent="0">
              <a:buNone/>
            </a:pPr>
            <a:r>
              <a:rPr sz="2200"/>
              <a:t>	</a:t>
            </a:r>
          </a:p>
        </p:txBody>
      </p:sp>
    </p:spTree>
    <p:extLst>
      <p:ext uri="{BB962C8B-B14F-4D97-AF65-F5344CB8AC3E}">
        <p14:creationId xmlns:p14="http://schemas.microsoft.com/office/powerpoint/2010/main" val="2234962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28575"/>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Review of Key Matters Raised</a:t>
            </a:r>
          </a:p>
        </p:txBody>
      </p:sp>
      <p:sp>
        <p:nvSpPr>
          <p:cNvPr id="14340" name="Content Placeholder 2"/>
          <p:cNvSpPr>
            <a:spLocks noGrp="1"/>
          </p:cNvSpPr>
          <p:nvPr>
            <p:ph idx="1"/>
          </p:nvPr>
        </p:nvSpPr>
        <p:spPr>
          <a:xfrm>
            <a:off x="107505" y="836614"/>
            <a:ext cx="8579294" cy="5904755"/>
          </a:xfrm>
        </p:spPr>
        <p:txBody>
          <a:bodyPr/>
          <a:lstStyle/>
          <a:p>
            <a:pPr marL="0" indent="0">
              <a:buNone/>
            </a:pPr>
            <a:endParaRPr dirty="0"/>
          </a:p>
          <a:p>
            <a:pPr marL="0" indent="0">
              <a:buNone/>
            </a:pPr>
            <a:r>
              <a:rPr sz="2000" b="1" i="1" dirty="0"/>
              <a:t>On MIT encroachment of the NIPDB Independence.</a:t>
            </a:r>
          </a:p>
          <a:p>
            <a:pPr algn="just">
              <a:buFont typeface="Arial"/>
              <a:buChar char="•"/>
            </a:pPr>
            <a:r>
              <a:rPr sz="2000" dirty="0"/>
              <a:t>The Bill ensures clear separation of both the Minister and NIPDB.</a:t>
            </a:r>
          </a:p>
          <a:p>
            <a:pPr algn="just">
              <a:buFont typeface="Arial"/>
              <a:buChar char="•"/>
            </a:pPr>
            <a:r>
              <a:rPr sz="2000" dirty="0"/>
              <a:t>The Minister is accorded powers over policy and strategic matters (policy, incentives, sector designations, business inspectors </a:t>
            </a:r>
            <a:r>
              <a:rPr sz="2000" dirty="0" err="1"/>
              <a:t>etc</a:t>
            </a:r>
            <a:r>
              <a:rPr sz="2000" dirty="0"/>
              <a:t>).</a:t>
            </a:r>
          </a:p>
          <a:p>
            <a:pPr algn="just">
              <a:buFont typeface="Arial"/>
              <a:buChar char="•"/>
            </a:pPr>
            <a:r>
              <a:rPr sz="2000" dirty="0"/>
              <a:t>The NIPDB is designated as the Namibian Investment Promotion Agency. (implementation, advisor to Minister, Performance Agreements, market intelligence.</a:t>
            </a:r>
          </a:p>
          <a:p>
            <a:pPr algn="just">
              <a:buFont typeface="Arial"/>
              <a:buChar char="•"/>
            </a:pPr>
            <a:r>
              <a:rPr sz="2000" dirty="0"/>
              <a:t>Section (9) further provides for Agency to ensure investment promotion and facilitation.</a:t>
            </a:r>
          </a:p>
          <a:p>
            <a:pPr algn="just">
              <a:buFont typeface="Arial"/>
              <a:buChar char="•"/>
            </a:pPr>
            <a:r>
              <a:rPr sz="2000" dirty="0"/>
              <a:t>There is no provision in the Act where Min</a:t>
            </a:r>
            <a:r>
              <a:rPr lang="en-US" sz="2000" dirty="0"/>
              <a:t>i</a:t>
            </a:r>
            <a:r>
              <a:rPr sz="2000" dirty="0"/>
              <a:t>ster is mentioned appointing the Board Chairperson, Board, and Chief Executive Officer.</a:t>
            </a:r>
          </a:p>
          <a:p>
            <a:pPr algn="just">
              <a:buFont typeface="Arial"/>
              <a:buChar char="•"/>
            </a:pPr>
            <a:r>
              <a:rPr sz="2000" dirty="0"/>
              <a:t>The Act also provides enough flexibility and policy space (Section 4) to ensure readiness of the system should there be any changes to the NIPDB ability to carry out her functions so designated. Same to Regulations.</a:t>
            </a:r>
          </a:p>
          <a:p>
            <a:pPr algn="just">
              <a:buFont typeface="Arial"/>
              <a:buChar char="•"/>
            </a:pPr>
            <a:r>
              <a:rPr sz="2000" dirty="0"/>
              <a:t>The Act makes mention of no reporting lines to Minister, it dutifully reference that NIPDB is established under a different set up.</a:t>
            </a:r>
          </a:p>
          <a:p>
            <a:pPr marL="0" indent="0">
              <a:buNone/>
            </a:pPr>
            <a:endParaRPr sz="2000" dirty="0"/>
          </a:p>
          <a:p>
            <a:pPr>
              <a:buFont typeface="Arial"/>
              <a:buChar char="•"/>
            </a:pPr>
            <a:endParaRPr sz="2000" dirty="0"/>
          </a:p>
          <a:p>
            <a:pPr>
              <a:buFont typeface="Arial"/>
              <a:buChar char="•"/>
            </a:pPr>
            <a:endParaRPr sz="2000" dirty="0"/>
          </a:p>
          <a:p>
            <a:pPr>
              <a:buFont typeface="Arial"/>
              <a:buChar char="•"/>
            </a:pPr>
            <a:endParaRPr sz="2000" dirty="0"/>
          </a:p>
          <a:p>
            <a:pPr marL="457200" indent="-457200">
              <a:buFont typeface="Arial"/>
              <a:buAutoNum type="arabicPeriod"/>
            </a:pPr>
            <a:endParaRPr sz="2000" dirty="0"/>
          </a:p>
          <a:p>
            <a:pPr marL="457200" indent="-457200">
              <a:buFont typeface="Arial"/>
              <a:buAutoNum type="arabicPeriod"/>
            </a:pPr>
            <a:endParaRPr sz="2000" dirty="0"/>
          </a:p>
          <a:p>
            <a:pPr marL="0" indent="0">
              <a:buNone/>
            </a:pPr>
            <a:endParaRPr sz="2000" dirty="0"/>
          </a:p>
          <a:p>
            <a:pPr marL="457200" indent="-457200">
              <a:buFont typeface="Arial"/>
              <a:buAutoNum type="arabicPeriod"/>
            </a:pPr>
            <a:endParaRPr sz="2000" dirty="0"/>
          </a:p>
          <a:p>
            <a:pPr marL="457200" indent="-457200">
              <a:buFont typeface="Arial"/>
              <a:buAutoNum type="arabicPeriod"/>
            </a:pPr>
            <a:endParaRPr sz="2000" dirty="0"/>
          </a:p>
          <a:p>
            <a:pPr marL="457200" indent="-457200">
              <a:buFont typeface="Arial"/>
              <a:buAutoNum type="arabicPeriod"/>
            </a:pPr>
            <a:endParaRPr sz="2000" dirty="0"/>
          </a:p>
          <a:p>
            <a:pPr marL="457200" indent="-457200">
              <a:buFont typeface="Arial"/>
              <a:buAutoNum type="arabicPeriod"/>
            </a:pPr>
            <a:endParaRPr sz="2000" dirty="0"/>
          </a:p>
          <a:p>
            <a:pPr marL="0" indent="0">
              <a:buNone/>
            </a:pPr>
            <a:r>
              <a:rPr sz="2200" dirty="0"/>
              <a:t>	</a:t>
            </a:r>
          </a:p>
        </p:txBody>
      </p:sp>
    </p:spTree>
    <p:extLst>
      <p:ext uri="{BB962C8B-B14F-4D97-AF65-F5344CB8AC3E}">
        <p14:creationId xmlns:p14="http://schemas.microsoft.com/office/powerpoint/2010/main" val="2865866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28575"/>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Review of Key Matters Raised</a:t>
            </a:r>
          </a:p>
        </p:txBody>
      </p:sp>
      <p:sp>
        <p:nvSpPr>
          <p:cNvPr id="14340" name="Content Placeholder 2"/>
          <p:cNvSpPr>
            <a:spLocks noGrp="1"/>
          </p:cNvSpPr>
          <p:nvPr>
            <p:ph idx="1"/>
          </p:nvPr>
        </p:nvSpPr>
        <p:spPr>
          <a:xfrm>
            <a:off x="179514" y="836614"/>
            <a:ext cx="8640965" cy="5904755"/>
          </a:xfrm>
        </p:spPr>
        <p:txBody>
          <a:bodyPr/>
          <a:lstStyle/>
          <a:p>
            <a:pPr marL="0" indent="0">
              <a:buNone/>
            </a:pPr>
            <a:endParaRPr/>
          </a:p>
          <a:p>
            <a:pPr marL="0" indent="0">
              <a:buNone/>
            </a:pPr>
            <a:r>
              <a:rPr sz="2200" b="1" i="1"/>
              <a:t>On Accusations of a Draconian Act: Expropriation and Dispute Resolutions.</a:t>
            </a:r>
          </a:p>
          <a:p>
            <a:pPr algn="just">
              <a:buFont typeface="Arial"/>
              <a:buChar char="•"/>
            </a:pPr>
            <a:r>
              <a:rPr sz="2200"/>
              <a:t>The Bill deals with these matters effectively in Sections 23-25.</a:t>
            </a:r>
          </a:p>
          <a:p>
            <a:pPr algn="just">
              <a:buFont typeface="Arial"/>
              <a:buChar char="•"/>
            </a:pPr>
            <a:r>
              <a:rPr sz="2200"/>
              <a:t>The Bill provides that should there be any expropriation event/s, such must confirm with Article 16 of the Constitution and any compensation should be under market value guidelines.</a:t>
            </a:r>
          </a:p>
          <a:p>
            <a:pPr algn="just">
              <a:buFont typeface="Arial"/>
              <a:buChar char="•"/>
            </a:pPr>
            <a:r>
              <a:rPr sz="2200"/>
              <a:t>Section 24 also accord a Namibian High Court review should a investor be unsatisfied with the compensation so derived.</a:t>
            </a:r>
          </a:p>
          <a:p>
            <a:pPr algn="just">
              <a:buFont typeface="Arial"/>
              <a:buChar char="•"/>
            </a:pPr>
            <a:r>
              <a:rPr sz="2200"/>
              <a:t>In terms of transgressions, whereby a Ministerial fine was imposed, there is a large latitude to actually evade or sanitise the matter-from request to conform to new agreement of behaviour to even appeal the matter at the High Court.</a:t>
            </a:r>
          </a:p>
          <a:p>
            <a:pPr algn="just">
              <a:buFont typeface="Arial"/>
              <a:buChar char="•"/>
            </a:pPr>
            <a:r>
              <a:rPr sz="2200"/>
              <a:t>International fora is also brought in with regards to arbitration matters should the Minister, in a matter of a Performance Agreement and the investor agrees to it. </a:t>
            </a:r>
          </a:p>
          <a:p>
            <a:pPr>
              <a:buFont typeface="Arial"/>
              <a:buChar char="•"/>
            </a:pPr>
            <a:endParaRPr sz="2200"/>
          </a:p>
          <a:p>
            <a:pPr>
              <a:buFont typeface="Arial"/>
              <a:buChar char="•"/>
            </a:pPr>
            <a:endParaRPr sz="2200"/>
          </a:p>
          <a:p>
            <a:pPr>
              <a:buFont typeface="Arial"/>
              <a:buChar char="•"/>
            </a:pPr>
            <a:endParaRPr sz="2200"/>
          </a:p>
          <a:p>
            <a:pPr marL="457200" indent="-457200">
              <a:buFont typeface="Arial"/>
              <a:buAutoNum type="arabicPeriod"/>
            </a:pPr>
            <a:endParaRPr sz="2200"/>
          </a:p>
          <a:p>
            <a:pPr marL="457200" indent="-457200">
              <a:buFont typeface="Arial"/>
              <a:buAutoNum type="arabicPeriod"/>
            </a:pPr>
            <a:endParaRPr sz="2200"/>
          </a:p>
          <a:p>
            <a:pPr marL="0" indent="0">
              <a:buNone/>
            </a:pPr>
            <a:endParaRPr sz="2200"/>
          </a:p>
          <a:p>
            <a:pPr marL="457200" indent="-457200">
              <a:buFont typeface="Arial"/>
              <a:buAutoNum type="arabicPeriod"/>
            </a:pPr>
            <a:endParaRPr sz="2200"/>
          </a:p>
          <a:p>
            <a:pPr marL="457200" indent="-457200">
              <a:buFont typeface="Arial"/>
              <a:buAutoNum type="arabicPeriod"/>
            </a:pPr>
            <a:endParaRPr sz="2200"/>
          </a:p>
          <a:p>
            <a:pPr marL="457200" indent="-457200">
              <a:buFont typeface="Arial"/>
              <a:buAutoNum type="arabicPeriod"/>
            </a:pPr>
            <a:endParaRPr sz="2200"/>
          </a:p>
          <a:p>
            <a:pPr marL="457200" indent="-457200">
              <a:buFont typeface="Arial"/>
              <a:buAutoNum type="arabicPeriod"/>
            </a:pPr>
            <a:endParaRPr sz="2200"/>
          </a:p>
          <a:p>
            <a:pPr marL="0" indent="0">
              <a:buNone/>
            </a:pPr>
            <a:r>
              <a:rPr sz="2200"/>
              <a:t>	</a:t>
            </a:r>
          </a:p>
        </p:txBody>
      </p:sp>
    </p:spTree>
    <p:extLst>
      <p:ext uri="{BB962C8B-B14F-4D97-AF65-F5344CB8AC3E}">
        <p14:creationId xmlns:p14="http://schemas.microsoft.com/office/powerpoint/2010/main" val="1979250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28575"/>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Latest Updates</a:t>
            </a:r>
          </a:p>
        </p:txBody>
      </p:sp>
      <p:sp>
        <p:nvSpPr>
          <p:cNvPr id="14340" name="Content Placeholder 2"/>
          <p:cNvSpPr>
            <a:spLocks noGrp="1"/>
          </p:cNvSpPr>
          <p:nvPr>
            <p:ph idx="1"/>
          </p:nvPr>
        </p:nvSpPr>
        <p:spPr>
          <a:xfrm>
            <a:off x="0" y="836614"/>
            <a:ext cx="8686800" cy="5688015"/>
          </a:xfrm>
        </p:spPr>
        <p:txBody>
          <a:bodyPr/>
          <a:lstStyle/>
          <a:p>
            <a:pPr marL="0" indent="0">
              <a:buNone/>
            </a:pPr>
            <a:endParaRPr/>
          </a:p>
          <a:p>
            <a:pPr>
              <a:buFont typeface="Arial"/>
              <a:buChar char="•"/>
            </a:pPr>
            <a:endParaRPr/>
          </a:p>
          <a:p>
            <a:pPr algn="just">
              <a:buFont typeface="Arial"/>
              <a:buChar char="•"/>
            </a:pPr>
            <a:r>
              <a:rPr sz="2200"/>
              <a:t>Through the R.T. Hon Prime Minister the MIT Minister has set up a Technical Committee.</a:t>
            </a:r>
          </a:p>
          <a:p>
            <a:pPr algn="just">
              <a:buFont typeface="Arial"/>
              <a:buChar char="•"/>
            </a:pPr>
            <a:r>
              <a:rPr sz="2200"/>
              <a:t>The TC has worked since March 2022 on revamping the Act.</a:t>
            </a:r>
          </a:p>
          <a:p>
            <a:pPr algn="just">
              <a:buFont typeface="Arial"/>
              <a:buChar char="•"/>
            </a:pPr>
            <a:r>
              <a:rPr sz="2200"/>
              <a:t>The TC has also resolved key issues on the  Bill and has reported more than once to the Cabinet subcommittee on progress and has received substantial guidance.</a:t>
            </a:r>
          </a:p>
          <a:p>
            <a:pPr algn="just">
              <a:buFont typeface="Arial"/>
              <a:buChar char="•"/>
            </a:pPr>
            <a:r>
              <a:rPr sz="2200"/>
              <a:t>Final touches are being made on the Bill, especially immersing the institutional agency-NIPDB.</a:t>
            </a:r>
          </a:p>
          <a:p>
            <a:pPr algn="just">
              <a:buFont typeface="Arial"/>
              <a:buChar char="•"/>
            </a:pPr>
            <a:r>
              <a:rPr sz="2200"/>
              <a:t>The TC is finalizing its work, whilsts Hon Minister has started the consultative process to ensure timely completion of this Bill.</a:t>
            </a:r>
          </a:p>
          <a:p>
            <a:pPr>
              <a:buFont typeface="Arial"/>
              <a:buChar char="•"/>
            </a:pPr>
            <a:endParaRPr sz="2200"/>
          </a:p>
          <a:p>
            <a:pPr marL="457200" indent="-457200">
              <a:buFont typeface="Arial"/>
              <a:buAutoNum type="arabicPeriod"/>
            </a:pPr>
            <a:endParaRPr sz="2200"/>
          </a:p>
          <a:p>
            <a:pPr marL="457200" indent="-457200">
              <a:buFont typeface="Arial"/>
              <a:buAutoNum type="arabicPeriod"/>
            </a:pPr>
            <a:endParaRPr sz="2200"/>
          </a:p>
          <a:p>
            <a:pPr marL="0" indent="0">
              <a:buNone/>
            </a:pPr>
            <a:endParaRPr sz="2200"/>
          </a:p>
          <a:p>
            <a:pPr marL="457200" indent="-457200">
              <a:buFont typeface="Arial"/>
              <a:buAutoNum type="arabicPeriod"/>
            </a:pPr>
            <a:endParaRPr sz="2200"/>
          </a:p>
          <a:p>
            <a:pPr marL="457200" indent="-457200">
              <a:buFont typeface="Arial"/>
              <a:buAutoNum type="arabicPeriod"/>
            </a:pPr>
            <a:endParaRPr sz="2200"/>
          </a:p>
          <a:p>
            <a:pPr marL="457200" indent="-457200">
              <a:buFont typeface="Arial"/>
              <a:buAutoNum type="arabicPeriod"/>
            </a:pPr>
            <a:endParaRPr sz="2200"/>
          </a:p>
          <a:p>
            <a:pPr marL="457200" indent="-457200">
              <a:buFont typeface="Arial"/>
              <a:buAutoNum type="arabicPeriod"/>
            </a:pPr>
            <a:endParaRPr sz="2200"/>
          </a:p>
          <a:p>
            <a:pPr marL="0" indent="0">
              <a:buNone/>
            </a:pPr>
            <a:r>
              <a:rPr sz="2200"/>
              <a:t>	</a:t>
            </a:r>
          </a:p>
        </p:txBody>
      </p:sp>
    </p:spTree>
    <p:extLst>
      <p:ext uri="{BB962C8B-B14F-4D97-AF65-F5344CB8AC3E}">
        <p14:creationId xmlns:p14="http://schemas.microsoft.com/office/powerpoint/2010/main" val="908137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28575"/>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Regulations</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lgn="just">
              <a:buFont typeface="Arial"/>
              <a:buChar char="•"/>
            </a:pPr>
            <a:r>
              <a:rPr sz="2000"/>
              <a:t>Draft Regulations are developed</a:t>
            </a:r>
          </a:p>
          <a:p>
            <a:pPr algn="just">
              <a:buFont typeface="Arial"/>
              <a:buChar char="•"/>
            </a:pPr>
            <a:r>
              <a:rPr sz="2000"/>
              <a:t>Draft Regulations will be released for public consultations.</a:t>
            </a:r>
          </a:p>
          <a:p>
            <a:pPr algn="just">
              <a:buFont typeface="Arial"/>
              <a:buChar char="•"/>
            </a:pPr>
            <a:r>
              <a:rPr sz="2000"/>
              <a:t>They identify key sectors to be reserved for the state and local Namibians.</a:t>
            </a:r>
          </a:p>
          <a:p>
            <a:pPr algn="just">
              <a:buFont typeface="Arial"/>
              <a:buChar char="•"/>
            </a:pPr>
            <a:r>
              <a:rPr sz="2000"/>
              <a:t>For the State and example is the Central Bank.</a:t>
            </a:r>
          </a:p>
          <a:p>
            <a:pPr algn="just">
              <a:buFont typeface="Arial"/>
              <a:buChar char="•"/>
            </a:pPr>
            <a:r>
              <a:rPr sz="2000"/>
              <a:t>For local Namibians, some sectors are identified such as retail, construction, subsectors in tourism, transport etc.</a:t>
            </a:r>
          </a:p>
          <a:p>
            <a:pPr algn="just">
              <a:buFont typeface="Arial"/>
              <a:buChar char="•"/>
            </a:pPr>
            <a:r>
              <a:rPr sz="2000"/>
              <a:t>Regulations will look at have sectoral thresholds which the public consultations shall make input thereto.</a:t>
            </a:r>
          </a:p>
          <a:p>
            <a:pPr>
              <a:buFont typeface="Arial"/>
              <a:buChar char="•"/>
            </a:pPr>
            <a:endParaRPr sz="2000"/>
          </a:p>
          <a:p>
            <a:pPr>
              <a:buFont typeface="Arial"/>
              <a:buChar char="•"/>
            </a:pPr>
            <a:endParaRPr sz="2000"/>
          </a:p>
          <a:p>
            <a:pPr marL="457200" indent="-457200">
              <a:buFont typeface="Arial"/>
              <a:buAutoNum type="arabicPeriod"/>
            </a:pPr>
            <a:endParaRPr sz="2000"/>
          </a:p>
          <a:p>
            <a:pPr marL="457200" indent="-457200">
              <a:buFont typeface="Arial"/>
              <a:buAutoNum type="arabicPeriod"/>
            </a:pPr>
            <a:endParaRPr sz="2000"/>
          </a:p>
          <a:p>
            <a:pPr marL="0" indent="0">
              <a:buNone/>
            </a:pPr>
            <a:endParaRPr sz="2000"/>
          </a:p>
          <a:p>
            <a:pPr marL="457200" indent="-457200">
              <a:buFont typeface="Arial"/>
              <a:buAutoNum type="arabicPeriod"/>
            </a:pPr>
            <a:endParaRPr sz="2000"/>
          </a:p>
          <a:p>
            <a:pPr marL="457200" indent="-457200">
              <a:buFont typeface="Arial"/>
              <a:buAutoNum type="arabicPeriod"/>
            </a:pPr>
            <a:endParaRPr sz="2000"/>
          </a:p>
          <a:p>
            <a:pPr marL="457200" indent="-457200">
              <a:buFont typeface="Arial"/>
              <a:buAutoNum type="arabicPeriod"/>
            </a:pPr>
            <a:endParaRPr sz="2000"/>
          </a:p>
          <a:p>
            <a:pPr marL="457200" indent="-457200">
              <a:buFont typeface="Arial"/>
              <a:buAutoNum type="arabicPeriod"/>
            </a:pPr>
            <a:endParaRPr sz="2000"/>
          </a:p>
          <a:p>
            <a:pPr marL="0" indent="0">
              <a:buNone/>
            </a:pPr>
            <a:r>
              <a:rPr sz="2200"/>
              <a:t>	</a:t>
            </a:r>
          </a:p>
        </p:txBody>
      </p:sp>
    </p:spTree>
    <p:extLst>
      <p:ext uri="{BB962C8B-B14F-4D97-AF65-F5344CB8AC3E}">
        <p14:creationId xmlns:p14="http://schemas.microsoft.com/office/powerpoint/2010/main" val="2121608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28575"/>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Regulations-Not Exhaustive</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graphicFrame>
        <p:nvGraphicFramePr>
          <p:cNvPr id="2" name="Table 1"/>
          <p:cNvGraphicFramePr>
            <a:graphicFrameLocks noGrp="1"/>
          </p:cNvGraphicFramePr>
          <p:nvPr>
            <p:extLst>
              <p:ext uri="{D42A27DB-BD31-4B8C-83A1-F6EECF244321}">
                <p14:modId xmlns:p14="http://schemas.microsoft.com/office/powerpoint/2010/main" val="815436660"/>
              </p:ext>
            </p:extLst>
          </p:nvPr>
        </p:nvGraphicFramePr>
        <p:xfrm>
          <a:off x="655799" y="1000123"/>
          <a:ext cx="8236680" cy="5765980"/>
        </p:xfrm>
        <a:graphic>
          <a:graphicData uri="http://schemas.openxmlformats.org/drawingml/2006/table">
            <a:tbl>
              <a:tblPr firstRow="1" firstCol="1" bandRow="1">
                <a:tableStyleId>{5C22544A-7EE6-4342-B048-85BDC9FD1C3A}</a:tableStyleId>
              </a:tblPr>
              <a:tblGrid>
                <a:gridCol w="2745169">
                  <a:extLst>
                    <a:ext uri="{9D8B030D-6E8A-4147-A177-3AD203B41FA5}">
                      <a16:colId xmlns:a16="http://schemas.microsoft.com/office/drawing/2014/main" val="801333153"/>
                    </a:ext>
                  </a:extLst>
                </a:gridCol>
                <a:gridCol w="2745169">
                  <a:extLst>
                    <a:ext uri="{9D8B030D-6E8A-4147-A177-3AD203B41FA5}">
                      <a16:colId xmlns:a16="http://schemas.microsoft.com/office/drawing/2014/main" val="181304342"/>
                    </a:ext>
                  </a:extLst>
                </a:gridCol>
                <a:gridCol w="2746342">
                  <a:extLst>
                    <a:ext uri="{9D8B030D-6E8A-4147-A177-3AD203B41FA5}">
                      <a16:colId xmlns:a16="http://schemas.microsoft.com/office/drawing/2014/main" val="695412067"/>
                    </a:ext>
                  </a:extLst>
                </a:gridCol>
              </a:tblGrid>
              <a:tr h="282415">
                <a:tc>
                  <a:txBody>
                    <a:bodyPr/>
                    <a:lstStyle/>
                    <a:p>
                      <a:pPr>
                        <a:lnSpc>
                          <a:spcPct val="107000"/>
                        </a:lnSpc>
                        <a:spcAft>
                          <a:spcPts val="0"/>
                        </a:spcAft>
                      </a:pPr>
                      <a:r>
                        <a:rPr lang="en-US" sz="1100">
                          <a:effectLst/>
                        </a:rPr>
                        <a:t>Sectors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Draft Threshold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Notification Threshold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5276876"/>
                  </a:ext>
                </a:extLst>
              </a:tr>
              <a:tr h="282415">
                <a:tc>
                  <a:txBody>
                    <a:bodyPr/>
                    <a:lstStyle/>
                    <a:p>
                      <a:pPr>
                        <a:lnSpc>
                          <a:spcPct val="107000"/>
                        </a:lnSpc>
                        <a:spcAft>
                          <a:spcPts val="0"/>
                        </a:spcAft>
                      </a:pPr>
                      <a:r>
                        <a:rPr lang="en-US" sz="1100">
                          <a:effectLst/>
                        </a:rPr>
                        <a:t>Retail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N$7.5 million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N$300 million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7265327"/>
                  </a:ext>
                </a:extLst>
              </a:tr>
              <a:tr h="282415">
                <a:tc>
                  <a:txBody>
                    <a:bodyPr/>
                    <a:lstStyle/>
                    <a:p>
                      <a:pPr>
                        <a:lnSpc>
                          <a:spcPct val="107000"/>
                        </a:lnSpc>
                        <a:spcAft>
                          <a:spcPts val="0"/>
                        </a:spcAft>
                      </a:pPr>
                      <a:r>
                        <a:rPr lang="en-US" sz="1100">
                          <a:effectLst/>
                        </a:rPr>
                        <a:t>Agriculture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N$7.5 million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N$7.5 million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60392172"/>
                  </a:ext>
                </a:extLst>
              </a:tr>
              <a:tr h="577906">
                <a:tc>
                  <a:txBody>
                    <a:bodyPr/>
                    <a:lstStyle/>
                    <a:p>
                      <a:pPr>
                        <a:lnSpc>
                          <a:spcPct val="107000"/>
                        </a:lnSpc>
                        <a:spcAft>
                          <a:spcPts val="0"/>
                        </a:spcAft>
                      </a:pPr>
                      <a:r>
                        <a:rPr lang="en-US" sz="1100">
                          <a:effectLst/>
                        </a:rPr>
                        <a:t>Joint Ventures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33% Namibian ownership</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N$300 million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6137344"/>
                  </a:ext>
                </a:extLst>
              </a:tr>
              <a:tr h="282415">
                <a:tc>
                  <a:txBody>
                    <a:bodyPr/>
                    <a:lstStyle/>
                    <a:p>
                      <a:pPr>
                        <a:lnSpc>
                          <a:spcPct val="107000"/>
                        </a:lnSpc>
                        <a:spcAft>
                          <a:spcPts val="0"/>
                        </a:spcAft>
                      </a:pPr>
                      <a:r>
                        <a:rPr lang="en-US" sz="1100">
                          <a:effectLst/>
                        </a:rPr>
                        <a:t>Construction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N$200 million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N$300 million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6253874"/>
                  </a:ext>
                </a:extLst>
              </a:tr>
              <a:tr h="282415">
                <a:tc>
                  <a:txBody>
                    <a:bodyPr/>
                    <a:lstStyle/>
                    <a:p>
                      <a:pPr>
                        <a:lnSpc>
                          <a:spcPct val="107000"/>
                        </a:lnSpc>
                        <a:spcAft>
                          <a:spcPts val="0"/>
                        </a:spcAft>
                      </a:pPr>
                      <a:r>
                        <a:rPr lang="en-US" sz="1100">
                          <a:effectLst/>
                        </a:rPr>
                        <a:t>Small scale Mining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Reserved wholesale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62430416"/>
                  </a:ext>
                </a:extLst>
              </a:tr>
              <a:tr h="1168886">
                <a:tc>
                  <a:txBody>
                    <a:bodyPr/>
                    <a:lstStyle/>
                    <a:p>
                      <a:pPr>
                        <a:lnSpc>
                          <a:spcPct val="107000"/>
                        </a:lnSpc>
                        <a:spcAft>
                          <a:spcPts val="0"/>
                        </a:spcAft>
                      </a:pPr>
                      <a:r>
                        <a:rPr lang="en-US" sz="1100">
                          <a:effectLst/>
                        </a:rPr>
                        <a:t>Transport (taxis, airport shuttles, petroleum distribution, storage)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Reserved wholesale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21663456"/>
                  </a:ext>
                </a:extLst>
              </a:tr>
              <a:tr h="577906">
                <a:tc>
                  <a:txBody>
                    <a:bodyPr/>
                    <a:lstStyle/>
                    <a:p>
                      <a:pPr>
                        <a:lnSpc>
                          <a:spcPct val="107000"/>
                        </a:lnSpc>
                        <a:spcAft>
                          <a:spcPts val="0"/>
                        </a:spcAft>
                      </a:pPr>
                      <a:r>
                        <a:rPr lang="en-US" sz="1100">
                          <a:effectLst/>
                        </a:rPr>
                        <a:t>Child Care (Creches e.g.)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Reserved wholesale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8512383"/>
                  </a:ext>
                </a:extLst>
              </a:tr>
              <a:tr h="577906">
                <a:tc>
                  <a:txBody>
                    <a:bodyPr/>
                    <a:lstStyle/>
                    <a:p>
                      <a:pPr>
                        <a:lnSpc>
                          <a:spcPct val="107000"/>
                        </a:lnSpc>
                        <a:spcAft>
                          <a:spcPts val="0"/>
                        </a:spcAft>
                      </a:pPr>
                      <a:r>
                        <a:rPr lang="en-US" sz="1100">
                          <a:effectLst/>
                        </a:rPr>
                        <a:t>Hairsalons &amp; Beauty treatment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Reserved wholesale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3833998"/>
                  </a:ext>
                </a:extLst>
              </a:tr>
              <a:tr h="577906">
                <a:tc>
                  <a:txBody>
                    <a:bodyPr/>
                    <a:lstStyle/>
                    <a:p>
                      <a:pPr>
                        <a:lnSpc>
                          <a:spcPct val="107000"/>
                        </a:lnSpc>
                        <a:spcAft>
                          <a:spcPts val="0"/>
                        </a:spcAft>
                      </a:pPr>
                      <a:r>
                        <a:rPr lang="en-US" sz="1100">
                          <a:effectLst/>
                        </a:rPr>
                        <a:t>Camping, Entertainment Park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Reserved wholesale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8919939"/>
                  </a:ext>
                </a:extLst>
              </a:tr>
              <a:tr h="873395">
                <a:tc>
                  <a:txBody>
                    <a:bodyPr/>
                    <a:lstStyle/>
                    <a:p>
                      <a:pPr>
                        <a:lnSpc>
                          <a:spcPct val="107000"/>
                        </a:lnSpc>
                        <a:spcAft>
                          <a:spcPts val="0"/>
                        </a:spcAft>
                      </a:pPr>
                      <a:r>
                        <a:rPr lang="en-US" sz="1100">
                          <a:effectLst/>
                        </a:rPr>
                        <a:t>Other sectors, Cruise ship services, Mining, Lodges etc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a:effectLst/>
                        </a:rPr>
                        <a:t>Variations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100" dirty="0">
                          <a:effectLst/>
                        </a:rPr>
                        <a:t>Variations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0434361"/>
                  </a:ext>
                </a:extLst>
              </a:tr>
            </a:tbl>
          </a:graphicData>
        </a:graphic>
      </p:graphicFrame>
      <p:sp>
        <p:nvSpPr>
          <p:cNvPr id="3" name="Rectangle 1"/>
          <p:cNvSpPr>
            <a:spLocks noChangeArrowheads="1"/>
          </p:cNvSpPr>
          <p:nvPr/>
        </p:nvSpPr>
        <p:spPr bwMode="auto">
          <a:xfrm>
            <a:off x="-1044619" y="2290088"/>
            <a:ext cx="16492644" cy="261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indent="0">
              <a:lnSpc>
                <a:spcPct val="100000"/>
              </a:lnSpc>
              <a:spcBef>
                <a:spcPct val="0"/>
              </a:spcBef>
              <a:spcAft>
                <a:spcPct val="0"/>
              </a:spcAft>
              <a:buNone/>
            </a:pPr>
            <a:r>
              <a:rPr sz="1100" cap="none" baseline="0">
                <a:solidFill>
                  <a:schemeClr val="tx1"/>
                </a:solidFill>
                <a:latin typeface="Calibri"/>
                <a:ea typeface="Calibri"/>
                <a:cs typeface="Times New Roman"/>
              </a:rPr>
              <a:t>LIST NOT EXHAUSTIVE</a:t>
            </a:r>
          </a:p>
        </p:txBody>
      </p:sp>
    </p:spTree>
    <p:extLst>
      <p:ext uri="{BB962C8B-B14F-4D97-AF65-F5344CB8AC3E}">
        <p14:creationId xmlns:p14="http://schemas.microsoft.com/office/powerpoint/2010/main" val="2159596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OUTLINE</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381004" y="1340764"/>
            <a:ext cx="8367466" cy="5060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AutoNum type="arabicPeriod"/>
            </a:pPr>
            <a:r>
              <a:rPr sz="2100">
                <a:solidFill>
                  <a:schemeClr val="accent4">
                    <a:lumMod val="50000"/>
                  </a:schemeClr>
                </a:solidFill>
              </a:rPr>
              <a:t>Introduction</a:t>
            </a:r>
          </a:p>
          <a:p>
            <a:pPr marL="457200" indent="-457200">
              <a:buAutoNum type="arabicPeriod"/>
            </a:pPr>
            <a:r>
              <a:rPr sz="2100">
                <a:solidFill>
                  <a:schemeClr val="accent4">
                    <a:lumMod val="50000"/>
                  </a:schemeClr>
                </a:solidFill>
              </a:rPr>
              <a:t>Revamping needs</a:t>
            </a:r>
          </a:p>
          <a:p>
            <a:pPr marL="457200" indent="-457200">
              <a:buAutoNum type="arabicPeriod"/>
            </a:pPr>
            <a:r>
              <a:rPr sz="2100">
                <a:solidFill>
                  <a:schemeClr val="accent4">
                    <a:lumMod val="50000"/>
                  </a:schemeClr>
                </a:solidFill>
              </a:rPr>
              <a:t>Global Developments in Investment Policy</a:t>
            </a:r>
          </a:p>
          <a:p>
            <a:pPr marL="457200" indent="-457200">
              <a:buAutoNum type="arabicPeriod"/>
            </a:pPr>
            <a:r>
              <a:rPr sz="2100">
                <a:solidFill>
                  <a:schemeClr val="accent4">
                    <a:lumMod val="50000"/>
                  </a:schemeClr>
                </a:solidFill>
              </a:rPr>
              <a:t>Framing NIPFA</a:t>
            </a:r>
          </a:p>
          <a:p>
            <a:pPr marL="457200" indent="-457200">
              <a:buAutoNum type="arabicPeriod"/>
            </a:pPr>
            <a:r>
              <a:rPr sz="2100">
                <a:solidFill>
                  <a:schemeClr val="accent4">
                    <a:lumMod val="50000"/>
                  </a:schemeClr>
                </a:solidFill>
              </a:rPr>
              <a:t>Key Sections of NIPFA</a:t>
            </a:r>
          </a:p>
          <a:p>
            <a:pPr marL="457200" indent="-457200">
              <a:buAutoNum type="arabicPeriod"/>
            </a:pPr>
            <a:r>
              <a:rPr sz="2100">
                <a:solidFill>
                  <a:schemeClr val="accent4">
                    <a:lumMod val="50000"/>
                  </a:schemeClr>
                </a:solidFill>
              </a:rPr>
              <a:t>Update on key developments</a:t>
            </a:r>
          </a:p>
          <a:p>
            <a:pPr marL="457200" indent="-457200">
              <a:buAutoNum type="arabicPeriod"/>
            </a:pPr>
            <a:r>
              <a:rPr sz="2100">
                <a:solidFill>
                  <a:schemeClr val="accent4">
                    <a:lumMod val="50000"/>
                  </a:schemeClr>
                </a:solidFill>
              </a:rPr>
              <a:t>Review of 3 matters raised</a:t>
            </a:r>
          </a:p>
          <a:p>
            <a:pPr marL="457200" indent="-457200">
              <a:buAutoNum type="arabicPeriod"/>
            </a:pPr>
            <a:r>
              <a:rPr sz="2100">
                <a:solidFill>
                  <a:schemeClr val="accent4">
                    <a:lumMod val="50000"/>
                  </a:schemeClr>
                </a:solidFill>
              </a:rPr>
              <a:t>Update on Process</a:t>
            </a:r>
          </a:p>
          <a:p>
            <a:pPr marL="457200" indent="-457200">
              <a:buAutoNum type="arabicPeriod"/>
            </a:pPr>
            <a:r>
              <a:rPr sz="2100">
                <a:solidFill>
                  <a:schemeClr val="accent4">
                    <a:lumMod val="50000"/>
                  </a:schemeClr>
                </a:solidFill>
              </a:rPr>
              <a:t>Conclusions</a:t>
            </a:r>
          </a:p>
          <a:p>
            <a:pPr marL="514350" indent="-514350">
              <a:buFont typeface="Wingdings"/>
              <a:buChar char="Ø"/>
            </a:pPr>
            <a:endParaRPr sz="2100">
              <a:solidFill>
                <a:schemeClr val="accent4">
                  <a:lumMod val="50000"/>
                </a:schemeClr>
              </a:solidFill>
            </a:endParaRPr>
          </a:p>
          <a:p>
            <a:pPr marL="514350" indent="-514350">
              <a:buNone/>
            </a:pPr>
            <a:endParaRPr sz="2100">
              <a:solidFill>
                <a:schemeClr val="accent4">
                  <a:lumMod val="50000"/>
                </a:schemeClr>
              </a:solidFill>
            </a:endParaRPr>
          </a:p>
          <a:p>
            <a:pPr marL="514350" indent="-514350">
              <a:buFont typeface="Arial"/>
              <a:buAutoNum type="arabicPeriod"/>
            </a:pPr>
            <a:endParaRPr sz="2100">
              <a:solidFill>
                <a:schemeClr val="accent4">
                  <a:lumMod val="50000"/>
                </a:schemeClr>
              </a:solidFill>
            </a:endParaRPr>
          </a:p>
        </p:txBody>
      </p:sp>
    </p:spTree>
    <p:extLst>
      <p:ext uri="{BB962C8B-B14F-4D97-AF65-F5344CB8AC3E}">
        <p14:creationId xmlns:p14="http://schemas.microsoft.com/office/powerpoint/2010/main" val="310963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28575"/>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Conclusions</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r>
              <a:rPr sz="2000"/>
              <a:t>The MIT also re-engaged the NCCI in terms of latest developments but some of their matters where accommodated already as they had a private lawyer who reviewed the bill before Parliamentary tabling.</a:t>
            </a:r>
          </a:p>
          <a:p>
            <a:pPr>
              <a:buFont typeface="Arial"/>
              <a:buChar char="•"/>
            </a:pPr>
            <a:r>
              <a:rPr sz="2000"/>
              <a:t>The MIT is also aware of the new fragmentation in the business association sector of Namibia, but do take note of recent pronouncements by some of these groupings in calling for the immediate passing of both NIPA and NEEF. </a:t>
            </a:r>
          </a:p>
          <a:p>
            <a:pPr>
              <a:buFont typeface="Arial"/>
              <a:buChar char="•"/>
            </a:pPr>
            <a:r>
              <a:rPr sz="2000"/>
              <a:t>MIT has received comments from NALOBA and NISO-Supportive of the Bill.</a:t>
            </a:r>
          </a:p>
          <a:p>
            <a:pPr>
              <a:buFont typeface="Arial"/>
              <a:buChar char="•"/>
            </a:pPr>
            <a:r>
              <a:rPr sz="2000"/>
              <a:t>Fall back position of Old FDI Act unviable as the world has progressed beyond mere FDI concentration.</a:t>
            </a:r>
          </a:p>
          <a:p>
            <a:pPr>
              <a:buFont typeface="Arial"/>
              <a:buChar char="•"/>
            </a:pPr>
            <a:r>
              <a:rPr sz="2000"/>
              <a:t>The work of the Act along with policy and regulations are also to supplement and enhance other key pieces of legislation such as the Competition Act which also looks at mergers and acquisitions, network/ critical infrastructure regulations as well as Special Economic Zones. </a:t>
            </a:r>
          </a:p>
          <a:p>
            <a:pPr>
              <a:buFont typeface="Arial"/>
              <a:buChar char="•"/>
            </a:pPr>
            <a:r>
              <a:rPr sz="2000" i="1" u="sng"/>
              <a:t>MIT remains Open-Minded to the key issues raised.</a:t>
            </a:r>
          </a:p>
          <a:p>
            <a:pPr>
              <a:buFont typeface="Arial"/>
              <a:buChar char="•"/>
            </a:pPr>
            <a:endParaRPr sz="2000" i="1" u="sng"/>
          </a:p>
          <a:p>
            <a:pPr marL="457200" indent="-457200">
              <a:buFont typeface="Arial"/>
              <a:buAutoNum type="arabicPeriod"/>
            </a:pPr>
            <a:endParaRPr sz="2000" i="1" u="sng"/>
          </a:p>
          <a:p>
            <a:pPr marL="457200" indent="-457200">
              <a:buFont typeface="Arial"/>
              <a:buAutoNum type="arabicPeriod"/>
            </a:pPr>
            <a:endParaRPr sz="2000" i="1" u="sng"/>
          </a:p>
          <a:p>
            <a:pPr marL="0" indent="0">
              <a:buNone/>
            </a:pPr>
            <a:endParaRPr sz="2000" i="1" u="sng"/>
          </a:p>
          <a:p>
            <a:pPr marL="457200" indent="-457200">
              <a:buFont typeface="Arial"/>
              <a:buAutoNum type="arabicPeriod"/>
            </a:pPr>
            <a:endParaRPr sz="2000" i="1" u="sng"/>
          </a:p>
          <a:p>
            <a:pPr marL="457200" indent="-457200">
              <a:buFont typeface="Arial"/>
              <a:buAutoNum type="arabicPeriod"/>
            </a:pPr>
            <a:endParaRPr sz="2000" i="1" u="sng"/>
          </a:p>
          <a:p>
            <a:pPr marL="457200" indent="-457200">
              <a:buFont typeface="Arial"/>
              <a:buAutoNum type="arabicPeriod"/>
            </a:pPr>
            <a:endParaRPr sz="2000" i="1" u="sng"/>
          </a:p>
          <a:p>
            <a:pPr marL="457200" indent="-457200">
              <a:buFont typeface="Arial"/>
              <a:buAutoNum type="arabicPeriod"/>
            </a:pPr>
            <a:endParaRPr sz="2000" i="1" u="sng"/>
          </a:p>
          <a:p>
            <a:pPr marL="0" indent="0">
              <a:buNone/>
            </a:pPr>
            <a:r>
              <a:rPr sz="2200"/>
              <a:t>	</a:t>
            </a:r>
          </a:p>
        </p:txBody>
      </p:sp>
    </p:spTree>
    <p:extLst>
      <p:ext uri="{BB962C8B-B14F-4D97-AF65-F5344CB8AC3E}">
        <p14:creationId xmlns:p14="http://schemas.microsoft.com/office/powerpoint/2010/main" val="4749620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ctrTitle"/>
          </p:nvPr>
        </p:nvSpPr>
        <p:spPr>
          <a:xfrm>
            <a:off x="539743" y="2636839"/>
            <a:ext cx="7772400" cy="3168643"/>
          </a:xfrm>
        </p:spPr>
        <p:txBody>
          <a:bodyPr/>
          <a:lstStyle/>
          <a:p>
            <a:r>
              <a:t>Thank you</a:t>
            </a:r>
            <a:br>
              <a:rPr/>
            </a:br>
            <a:br>
              <a:rPr/>
            </a:br>
            <a:r>
              <a:t> </a:t>
            </a:r>
            <a:r>
              <a:rPr sz="1800">
                <a:hlinkClick r:id="rId2"/>
              </a:rPr>
              <a:t>Michael.Humavindu@mitsmed.gov.na</a:t>
            </a:r>
            <a:br>
              <a:rPr sz="1800"/>
            </a:br>
            <a:r>
              <a:rPr sz="1800"/>
              <a:t>	</a:t>
            </a:r>
            <a:r>
              <a:rPr sz="1800" u="sng"/>
              <a:t>Tel: +264 61 283 7258 </a:t>
            </a:r>
            <a:r>
              <a:rPr sz="1800"/>
              <a:t>	</a:t>
            </a:r>
            <a:br>
              <a:rPr sz="1800"/>
            </a:br>
            <a:endParaRPr sz="1800"/>
          </a:p>
        </p:txBody>
      </p:sp>
      <p:pic>
        <p:nvPicPr>
          <p:cNvPr id="34819"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0"/>
            <a:ext cx="9144000" cy="754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screenshot of a cell phone&#10;&#10;Description automatically generated"/>
          <p:cNvPicPr/>
          <p:nvPr/>
        </p:nvPicPr>
        <p:blipFill rotWithShape="1">
          <a:blip r:embed="rId4" cstate="print">
            <a:extLst>
              <a:ext uri="{28A0092B-C50C-407E-A947-70E740481C1C}">
                <a14:useLocalDpi xmlns:a14="http://schemas.microsoft.com/office/drawing/2010/main" val="0"/>
              </a:ext>
            </a:extLst>
          </a:blip>
          <a:srcRect b="86574"/>
          <a:stretch/>
        </p:blipFill>
        <p:spPr bwMode="auto">
          <a:xfrm>
            <a:off x="395529" y="1196745"/>
            <a:ext cx="3754766" cy="1728187"/>
          </a:xfrm>
          <a:prstGeom prst="rect">
            <a:avLst/>
          </a:prstGeom>
          <a:ln>
            <a:noFill/>
          </a:ln>
          <a:extLst>
            <a:ext uri="{53640926-AAD7-44D8-BBD7-CCE9431645EC}">
              <a14:shadowObscured xmlns:a14="http://schemas.microsoft.com/office/drawing/2010/main"/>
            </a:ext>
          </a:extLst>
        </p:spPr>
      </p:pic>
      <p:pic>
        <p:nvPicPr>
          <p:cNvPr id="5" name="Picture 4"/>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55740" y="1196745"/>
            <a:ext cx="3456389" cy="1440079"/>
          </a:xfrm>
          <a:prstGeom prst="rect">
            <a:avLst/>
          </a:prstGeom>
          <a:noFill/>
        </p:spPr>
      </p:pic>
      <p:pic>
        <p:nvPicPr>
          <p:cNvPr id="2" name="Picture 1"/>
          <p:cNvPicPr>
            <a:picLocks noChangeAspect="1"/>
          </p:cNvPicPr>
          <p:nvPr/>
        </p:nvPicPr>
        <p:blipFill>
          <a:blip r:embed="rId6"/>
          <a:stretch>
            <a:fillRect/>
          </a:stretch>
        </p:blipFill>
        <p:spPr>
          <a:xfrm>
            <a:off x="5023911" y="3699806"/>
            <a:ext cx="3796568" cy="66528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INTRODUCTION</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381004" y="1340764"/>
            <a:ext cx="8367466" cy="5328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325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gn="just">
              <a:buFont typeface="Wingdings"/>
              <a:buChar char="Ø"/>
            </a:pPr>
            <a:r>
              <a:rPr sz="5200" dirty="0"/>
              <a:t>The principal purpose of this Act is to enable a conducive environment to attract, retain and facilitate both domestic and foreign sustainable investment in our country. </a:t>
            </a:r>
          </a:p>
          <a:p>
            <a:pPr marL="0" indent="0" algn="just">
              <a:buNone/>
            </a:pPr>
            <a:endParaRPr sz="5200" dirty="0"/>
          </a:p>
          <a:p>
            <a:pPr marL="514350" indent="-514350" algn="just">
              <a:buFont typeface="Wingdings"/>
              <a:buChar char="Ø"/>
            </a:pPr>
            <a:r>
              <a:rPr sz="5200" dirty="0"/>
              <a:t>The Act therefore also not only covers and define its objects, the Minister’s powers, but also the duties and functions of key institutional poles within the NIPFA framework.</a:t>
            </a:r>
          </a:p>
          <a:p>
            <a:pPr marL="0" indent="0">
              <a:buNone/>
            </a:pPr>
            <a:r>
              <a:rPr sz="5200" dirty="0"/>
              <a:t>  </a:t>
            </a:r>
          </a:p>
          <a:p>
            <a:pPr marL="0" indent="0">
              <a:buNone/>
            </a:pPr>
            <a:r>
              <a:rPr sz="5200" i="1" u="sng" dirty="0" err="1"/>
              <a:t>Perspectively</a:t>
            </a:r>
            <a:r>
              <a:rPr sz="5200" i="1" u="sng" dirty="0"/>
              <a:t> driven from:</a:t>
            </a:r>
          </a:p>
          <a:p>
            <a:endParaRPr sz="5200" i="1" u="sng" dirty="0"/>
          </a:p>
          <a:p>
            <a:pPr algn="just"/>
            <a:r>
              <a:rPr sz="5200" dirty="0"/>
              <a:t>Numerous studies and research such as The World Bank’s Namibia Investor Roadmap of 2005 and the 2006</a:t>
            </a:r>
            <a:r>
              <a:rPr lang="en-US" sz="5200" dirty="0"/>
              <a:t>,</a:t>
            </a:r>
            <a:r>
              <a:rPr sz="5200" dirty="0"/>
              <a:t> Foreign Investment Advisory Services in 2006 has continuously highlighted, since 1990, the need to shore up our Foreign Investment Act of 1990 as it was chiefly aimed at attracting foreign direct investment only and thereby wholly excluding domestic investment; and</a:t>
            </a:r>
          </a:p>
          <a:p>
            <a:pPr algn="just"/>
            <a:endParaRPr sz="5200" dirty="0"/>
          </a:p>
          <a:p>
            <a:pPr algn="just"/>
            <a:r>
              <a:rPr sz="5200" dirty="0"/>
              <a:t>The need to embrace a modern and clear legal framework that accommodates newer economy dictates and developments to ensure that Namibia leverage on dimensions that emanates from the </a:t>
            </a:r>
            <a:r>
              <a:rPr sz="5200" b="1" dirty="0"/>
              <a:t>4</a:t>
            </a:r>
            <a:r>
              <a:rPr sz="5200" b="1" baseline="30000" dirty="0"/>
              <a:t>th</a:t>
            </a:r>
            <a:r>
              <a:rPr sz="5200" b="1" dirty="0"/>
              <a:t> Industrial Revolution; Economic Nationalism Agenda, the Digital Economy Imperatives, Smarter Approach towards Economic Incentives, Regional and Continental Free Trade Areas </a:t>
            </a:r>
            <a:r>
              <a:rPr sz="5200" dirty="0"/>
              <a:t>as well as fostering </a:t>
            </a:r>
            <a:r>
              <a:rPr sz="5200" b="1" dirty="0"/>
              <a:t>Regional and Bilateral Value Chains</a:t>
            </a:r>
            <a:r>
              <a:rPr sz="5200" dirty="0"/>
              <a:t> through </a:t>
            </a:r>
            <a:r>
              <a:rPr sz="5200" b="1" dirty="0"/>
              <a:t>New Generation Special Economic Zones.</a:t>
            </a:r>
          </a:p>
          <a:p>
            <a:pPr marL="514350" indent="-514350">
              <a:buFont typeface="Wingdings"/>
              <a:buChar char="Ø"/>
            </a:pPr>
            <a:endParaRPr sz="5200" b="1" dirty="0"/>
          </a:p>
          <a:p>
            <a:pPr marL="514350" indent="-514350">
              <a:buNone/>
            </a:pPr>
            <a:endParaRPr sz="5200" b="1" dirty="0"/>
          </a:p>
          <a:p>
            <a:pPr marL="514350" indent="-514350">
              <a:buFont typeface="Arial"/>
              <a:buAutoNum type="arabicPeriod"/>
            </a:pPr>
            <a:endParaRPr sz="5200" b="1" dirty="0"/>
          </a:p>
        </p:txBody>
      </p:sp>
    </p:spTree>
    <p:extLst>
      <p:ext uri="{BB962C8B-B14F-4D97-AF65-F5344CB8AC3E}">
        <p14:creationId xmlns:p14="http://schemas.microsoft.com/office/powerpoint/2010/main" val="2378794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Revamping Needs</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381004" y="1393310"/>
            <a:ext cx="8367466" cy="5060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gn="just">
              <a:buFont typeface="Wingdings"/>
              <a:buChar char="Ø"/>
            </a:pPr>
            <a:r>
              <a:rPr sz="2100"/>
              <a:t>The current version of NIPA evolved out of the 2016 Namibia Investment Promotion Act, which was assented to by His Excellency The President of Namibia, Dr. Hage. G. Geingob, but had to be withdrawn to ensure final consultative engagements. </a:t>
            </a:r>
          </a:p>
          <a:p>
            <a:pPr marL="514350" indent="-514350" algn="just">
              <a:buFont typeface="Wingdings"/>
              <a:buChar char="Ø"/>
            </a:pPr>
            <a:r>
              <a:rPr sz="2100"/>
              <a:t>The Ministry of Industrialisation and Trade started working on revamping the investment legislation in the 2000s characterized by numerous consultations with various stakeholders. It is now more than seven years after the withdrawal of the 2016 Act and this severely affect the investment environment regime in Namibia. </a:t>
            </a:r>
          </a:p>
          <a:p>
            <a:pPr marL="514350" indent="-514350" algn="just">
              <a:buFont typeface="Wingdings"/>
              <a:buChar char="Ø"/>
            </a:pPr>
            <a:r>
              <a:rPr sz="2100"/>
              <a:t>This has led to increasing </a:t>
            </a:r>
            <a:r>
              <a:rPr sz="2100" b="1"/>
              <a:t>investor uncertainty</a:t>
            </a:r>
            <a:r>
              <a:rPr sz="2100"/>
              <a:t>, a situation that Namibia can ill-afford any further. The investor uncertainty is felt in the very low investment the country secured over the last four years. </a:t>
            </a:r>
          </a:p>
          <a:p>
            <a:pPr marL="514350" indent="-514350" algn="just">
              <a:buFont typeface="Wingdings"/>
              <a:buChar char="Ø"/>
            </a:pPr>
            <a:r>
              <a:rPr sz="2100" b="1">
                <a:solidFill>
                  <a:schemeClr val="accent4">
                    <a:lumMod val="50000"/>
                  </a:schemeClr>
                </a:solidFill>
              </a:rPr>
              <a:t>Unviable fall-back position is the old FDI Act</a:t>
            </a:r>
          </a:p>
          <a:p>
            <a:pPr marL="514350" indent="-514350" algn="just">
              <a:buFont typeface="Wingdings"/>
              <a:buChar char="Ø"/>
            </a:pPr>
            <a:r>
              <a:rPr sz="2100"/>
              <a:t>The old legislation therefore will not support any viable initiatives that foster the adoption of 4</a:t>
            </a:r>
            <a:r>
              <a:rPr sz="2100" baseline="30000"/>
              <a:t>th</a:t>
            </a:r>
            <a:r>
              <a:rPr sz="2100"/>
              <a:t> Industrial Revolution driven investments nor will it adequately enhance new policy developments around Special Economic Zones which aims to ensure that Namibia can attract investments for trading in through the African Continental Free Trade Area (ACFTA) and the rest of the world.  </a:t>
            </a:r>
          </a:p>
          <a:p>
            <a:pPr marL="514350" indent="-514350">
              <a:buFont typeface="Wingdings"/>
              <a:buChar char="Ø"/>
            </a:pPr>
            <a:endParaRPr sz="2100"/>
          </a:p>
          <a:p>
            <a:pPr marL="514350" indent="-514350">
              <a:buNone/>
            </a:pPr>
            <a:endParaRPr sz="2100"/>
          </a:p>
          <a:p>
            <a:pPr marL="514350" indent="-514350">
              <a:buFont typeface="Arial"/>
              <a:buAutoNum type="arabicPeriod"/>
            </a:pPr>
            <a:endParaRPr sz="2100"/>
          </a:p>
        </p:txBody>
      </p:sp>
    </p:spTree>
    <p:extLst>
      <p:ext uri="{BB962C8B-B14F-4D97-AF65-F5344CB8AC3E}">
        <p14:creationId xmlns:p14="http://schemas.microsoft.com/office/powerpoint/2010/main" val="3627668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Global Developments in Investment Policy</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381004" y="1393310"/>
            <a:ext cx="8367466" cy="5060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gn="just">
              <a:buFont typeface="Wingdings"/>
              <a:buChar char="Ø"/>
            </a:pPr>
            <a:r>
              <a:rPr sz="2100">
                <a:solidFill>
                  <a:schemeClr val="accent4">
                    <a:lumMod val="50000"/>
                  </a:schemeClr>
                </a:solidFill>
              </a:rPr>
              <a:t>From 2011 onwards foreign investment screening has become the dominant issue in terms of investment law and policy.</a:t>
            </a:r>
          </a:p>
          <a:p>
            <a:pPr marL="514350" indent="-514350" algn="just">
              <a:buFont typeface="Wingdings"/>
              <a:buChar char="Ø"/>
            </a:pPr>
            <a:r>
              <a:rPr sz="2100"/>
              <a:t>‘Investment Screening’ refers to a procedure allowing the State to </a:t>
            </a:r>
            <a:r>
              <a:rPr sz="2100" b="1"/>
              <a:t>assess, investigate, authorise, condition, prohibit or unwind foreign direct investments </a:t>
            </a:r>
            <a:r>
              <a:rPr sz="2100"/>
              <a:t>based on a range of security and public order criteria.</a:t>
            </a:r>
          </a:p>
          <a:p>
            <a:pPr marL="514350" indent="-514350" algn="just">
              <a:buFont typeface="Wingdings"/>
              <a:buChar char="Ø"/>
            </a:pPr>
            <a:r>
              <a:rPr sz="2100">
                <a:solidFill>
                  <a:schemeClr val="accent4">
                    <a:lumMod val="50000"/>
                  </a:schemeClr>
                </a:solidFill>
              </a:rPr>
              <a:t>The major focus are on Sensitive and or Strategic Sectors and critical asset infrastructure as defined in the relevant law/policy.</a:t>
            </a:r>
          </a:p>
          <a:p>
            <a:pPr marL="514350" indent="-514350" algn="just">
              <a:buFont typeface="Wingdings"/>
              <a:buChar char="Ø"/>
            </a:pPr>
            <a:r>
              <a:rPr sz="2100">
                <a:solidFill>
                  <a:schemeClr val="accent4">
                    <a:lumMod val="50000"/>
                  </a:schemeClr>
                </a:solidFill>
              </a:rPr>
              <a:t>The rise of China (using SOE investments, Covid-19 pandemic which exposed weakness in supply chains and now the Russian Invasion of Ukraine which triggered unprecedented sanctions with impact on rules for inbound investment once again deepens investment screening.</a:t>
            </a:r>
          </a:p>
          <a:p>
            <a:pPr marL="514350" indent="-514350" algn="just">
              <a:buFont typeface="Wingdings"/>
              <a:buChar char="Ø"/>
            </a:pPr>
            <a:r>
              <a:rPr sz="2100">
                <a:solidFill>
                  <a:schemeClr val="accent4">
                    <a:lumMod val="50000"/>
                  </a:schemeClr>
                </a:solidFill>
              </a:rPr>
              <a:t>Consequently more than 60% of OECD member countries have adopted investment screening rules and up to 80 countries have in the past 5 years either introduced or amended their legislation, rules, regulations or policy in terms of updating the screening of investment and updating classification of sectors. </a:t>
            </a:r>
          </a:p>
          <a:p>
            <a:pPr marL="514350" indent="-514350">
              <a:buFont typeface="Wingdings"/>
              <a:buChar char="Ø"/>
            </a:pPr>
            <a:endParaRPr sz="2100">
              <a:solidFill>
                <a:schemeClr val="accent4">
                  <a:lumMod val="50000"/>
                </a:schemeClr>
              </a:solidFill>
            </a:endParaRPr>
          </a:p>
          <a:p>
            <a:pPr marL="514350" indent="-514350">
              <a:buNone/>
            </a:pPr>
            <a:endParaRPr sz="2100">
              <a:solidFill>
                <a:schemeClr val="accent4">
                  <a:lumMod val="50000"/>
                </a:schemeClr>
              </a:solidFill>
            </a:endParaRPr>
          </a:p>
          <a:p>
            <a:pPr marL="514350" indent="-514350">
              <a:buFont typeface="Arial"/>
              <a:buAutoNum type="arabicPeriod"/>
            </a:pPr>
            <a:endParaRPr sz="2100">
              <a:solidFill>
                <a:schemeClr val="accent4">
                  <a:lumMod val="50000"/>
                </a:schemeClr>
              </a:solidFill>
            </a:endParaRPr>
          </a:p>
        </p:txBody>
      </p:sp>
    </p:spTree>
    <p:extLst>
      <p:ext uri="{BB962C8B-B14F-4D97-AF65-F5344CB8AC3E}">
        <p14:creationId xmlns:p14="http://schemas.microsoft.com/office/powerpoint/2010/main" val="890572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Framing NIFPA </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323533" y="1000125"/>
            <a:ext cx="8424936"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550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sz="3600"/>
              <a:t>Defining a </a:t>
            </a:r>
            <a:r>
              <a:rPr sz="3600" b="1" i="1"/>
              <a:t>domestic and foreign investor</a:t>
            </a:r>
            <a:r>
              <a:rPr sz="3600"/>
              <a:t>, as well as  investment with an emphasis on sustainability of the said investment;</a:t>
            </a:r>
          </a:p>
          <a:p>
            <a:pPr algn="just"/>
            <a:r>
              <a:rPr sz="3600" b="1" i="1"/>
              <a:t>Restriction of some economic sectors </a:t>
            </a:r>
            <a:r>
              <a:rPr sz="3600"/>
              <a:t>and or  subsectors to foreign investors but buttressed by stringent research and criteria;</a:t>
            </a:r>
          </a:p>
          <a:p>
            <a:pPr algn="just"/>
            <a:r>
              <a:rPr sz="3600"/>
              <a:t>Mainstreaming </a:t>
            </a:r>
            <a:r>
              <a:rPr sz="3600" b="1" i="1"/>
              <a:t>a national investment policy </a:t>
            </a:r>
            <a:r>
              <a:rPr sz="3600"/>
              <a:t>imperative within the investment law;</a:t>
            </a:r>
          </a:p>
          <a:p>
            <a:pPr algn="just"/>
            <a:r>
              <a:rPr sz="3600"/>
              <a:t>Enabling a </a:t>
            </a:r>
            <a:r>
              <a:rPr sz="3600" b="1" i="1"/>
              <a:t>viable institutional framework </a:t>
            </a:r>
            <a:r>
              <a:rPr sz="3600"/>
              <a:t>to support the ambitions of the policy by addressing an institutional framework (Namibia Investment Promotion and Development Board) as well as requisite investor friendly infrastructure (the Integrated Client Service Facility or a One-Stop Shop);</a:t>
            </a:r>
          </a:p>
          <a:p>
            <a:pPr algn="just"/>
            <a:r>
              <a:rPr sz="3600" b="1" i="1"/>
              <a:t>Investor performance requirements to ensure accountability</a:t>
            </a:r>
            <a:r>
              <a:rPr sz="3600"/>
              <a:t>; </a:t>
            </a:r>
          </a:p>
          <a:p>
            <a:pPr algn="just"/>
            <a:r>
              <a:rPr sz="3600"/>
              <a:t>Ensure an effective structure to support and guard our </a:t>
            </a:r>
            <a:r>
              <a:rPr sz="3600" b="1" i="1"/>
              <a:t>Economic Nationalism Agenda</a:t>
            </a:r>
            <a:r>
              <a:rPr sz="3600"/>
              <a:t>, by introducing Business Inspectors/Compliance Inspectors;</a:t>
            </a:r>
          </a:p>
          <a:p>
            <a:pPr algn="just"/>
            <a:r>
              <a:rPr sz="3600"/>
              <a:t>Ensuring that </a:t>
            </a:r>
            <a:r>
              <a:rPr sz="3600" b="1"/>
              <a:t>admission procedures </a:t>
            </a:r>
            <a:r>
              <a:rPr sz="3600"/>
              <a:t>for foreign investors are transparent;</a:t>
            </a:r>
          </a:p>
          <a:p>
            <a:pPr algn="just"/>
            <a:r>
              <a:rPr sz="3600" b="1" i="1"/>
              <a:t>Making investor registration compulsory</a:t>
            </a:r>
            <a:r>
              <a:rPr sz="3600"/>
              <a:t>, and hence introduce a crucial aspect of investor tracking and management; </a:t>
            </a:r>
          </a:p>
          <a:p>
            <a:pPr algn="just"/>
            <a:r>
              <a:rPr sz="3600"/>
              <a:t>Clear </a:t>
            </a:r>
            <a:r>
              <a:rPr sz="3600" b="1" i="1"/>
              <a:t>guidelines for investor dispute procedures</a:t>
            </a:r>
            <a:r>
              <a:rPr sz="3600"/>
              <a:t>.</a:t>
            </a:r>
          </a:p>
          <a:p>
            <a:pPr algn="just"/>
            <a:r>
              <a:rPr sz="3600"/>
              <a:t>RATIONALE-ADEQUATE POLICY RESPONSE AND SUSTAINABLE INVESTMENTS</a:t>
            </a:r>
          </a:p>
          <a:p>
            <a:pPr marL="514350" indent="-514350">
              <a:buFont typeface="Wingdings"/>
              <a:buChar char="Ø"/>
            </a:pPr>
            <a:endParaRPr sz="3600"/>
          </a:p>
          <a:p>
            <a:pPr marL="514350" indent="-514350">
              <a:buNone/>
            </a:pPr>
            <a:endParaRPr sz="3600"/>
          </a:p>
          <a:p>
            <a:pPr marL="514350" indent="-514350">
              <a:buFont typeface="Arial"/>
              <a:buAutoNum type="arabicPeriod"/>
            </a:pPr>
            <a:endParaRPr sz="3600"/>
          </a:p>
        </p:txBody>
      </p:sp>
    </p:spTree>
    <p:extLst>
      <p:ext uri="{BB962C8B-B14F-4D97-AF65-F5344CB8AC3E}">
        <p14:creationId xmlns:p14="http://schemas.microsoft.com/office/powerpoint/2010/main" val="1144528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Key Sections-May Change</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381004" y="1052740"/>
            <a:ext cx="8367466" cy="5348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850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b="1" u="sng"/>
              <a:t>SECTIONS 1 and 2</a:t>
            </a:r>
          </a:p>
          <a:p>
            <a:pPr algn="just"/>
            <a:r>
              <a:t>These sections provides for the definitions of the key words used in the Act for ease of reference and clarity and emphasis on the definition of </a:t>
            </a:r>
            <a:r>
              <a:rPr b="1" i="1"/>
              <a:t>investment </a:t>
            </a:r>
            <a:r>
              <a:t>to ensure clear clarification of concept and to ensure mainstreaming </a:t>
            </a:r>
            <a:r>
              <a:rPr b="1"/>
              <a:t>sustainability</a:t>
            </a:r>
            <a:r>
              <a:t>.</a:t>
            </a:r>
          </a:p>
          <a:p>
            <a:pPr marL="0" indent="0" algn="just">
              <a:buNone/>
            </a:pPr>
            <a:r>
              <a:rPr b="1" u="sng"/>
              <a:t>SECTIONS 3 AND 4</a:t>
            </a:r>
          </a:p>
          <a:p>
            <a:pPr algn="just"/>
            <a:r>
              <a:t>These sections state the </a:t>
            </a:r>
            <a:r>
              <a:rPr b="1"/>
              <a:t>objectives </a:t>
            </a:r>
            <a:r>
              <a:t>to be achieved by the Act, which are, </a:t>
            </a:r>
            <a:r>
              <a:rPr i="1"/>
              <a:t>inter alia</a:t>
            </a:r>
            <a:r>
              <a:t>, aimed at providing a clear and transparent framework for sustainable investment in Namibia in order to ensure economic development.  </a:t>
            </a:r>
          </a:p>
          <a:p>
            <a:pPr marL="0" indent="0" algn="just">
              <a:buNone/>
            </a:pPr>
            <a:r>
              <a:rPr b="1" u="sng"/>
              <a:t>SECTION 5 </a:t>
            </a:r>
          </a:p>
          <a:p>
            <a:pPr algn="just"/>
            <a:r>
              <a:t>This section bestows crucial </a:t>
            </a:r>
            <a:r>
              <a:rPr b="1"/>
              <a:t>powers on the Minister </a:t>
            </a:r>
            <a:r>
              <a:t>to ensure the attainment of the objects of the Act.</a:t>
            </a:r>
          </a:p>
          <a:p>
            <a:pPr marL="514350" indent="-514350">
              <a:buFont typeface="Wingdings"/>
              <a:buChar char="Ø"/>
            </a:pPr>
            <a:endParaRPr/>
          </a:p>
          <a:p>
            <a:pPr marL="514350" indent="-514350">
              <a:buNone/>
            </a:pPr>
            <a:endParaRPr/>
          </a:p>
          <a:p>
            <a:pPr marL="514350" indent="-514350">
              <a:buFont typeface="Arial"/>
              <a:buAutoNum type="arabicPeriod"/>
            </a:pPr>
            <a:endParaRPr/>
          </a:p>
        </p:txBody>
      </p:sp>
    </p:spTree>
    <p:extLst>
      <p:ext uri="{BB962C8B-B14F-4D97-AF65-F5344CB8AC3E}">
        <p14:creationId xmlns:p14="http://schemas.microsoft.com/office/powerpoint/2010/main" val="2055983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3">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Key Sections</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381004" y="1000125"/>
            <a:ext cx="8367466"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85000" lnSpcReduction="1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b="1" u="sng"/>
              <a:t>SECTIONS 6 TO 10</a:t>
            </a:r>
          </a:p>
          <a:p>
            <a:pPr algn="just"/>
            <a:r>
              <a:t>These sections establish the </a:t>
            </a:r>
            <a:r>
              <a:rPr b="1"/>
              <a:t>designated investment promotion agency </a:t>
            </a:r>
            <a:r>
              <a:t>(Namibia Investment Promotion and Development Board), introduce </a:t>
            </a:r>
            <a:r>
              <a:rPr b="1"/>
              <a:t>Business Inspectors/Compliance Officer</a:t>
            </a:r>
            <a:r>
              <a:t>, and introduce the </a:t>
            </a:r>
            <a:r>
              <a:rPr b="1"/>
              <a:t>framework for performance agreement with investors</a:t>
            </a:r>
            <a:r>
              <a:t>, the dictates of investment promotion a facilitation as well as the requisite </a:t>
            </a:r>
            <a:r>
              <a:rPr b="1"/>
              <a:t>infrastructure-the Integrated Client Service Facility/One Stop Shop</a:t>
            </a:r>
            <a:r>
              <a:t>. The cries of our local businessmen and women against some unscrupulous foreign investors’ business practices are to be formally accommodated through the appointment of Business Inspectors with full powers to investigate businesses in terms of compliance. </a:t>
            </a:r>
          </a:p>
          <a:p>
            <a:pPr marL="514350" indent="-514350">
              <a:buFont typeface="Wingdings"/>
              <a:buChar char="Ø"/>
            </a:pPr>
            <a:endParaRPr/>
          </a:p>
          <a:p>
            <a:pPr marL="514350" indent="-514350">
              <a:buNone/>
            </a:pPr>
            <a:endParaRPr/>
          </a:p>
          <a:p>
            <a:pPr marL="514350" indent="-514350">
              <a:buFont typeface="Arial"/>
              <a:buAutoNum type="arabicPeriod"/>
            </a:pPr>
            <a:endParaRPr/>
          </a:p>
        </p:txBody>
      </p:sp>
    </p:spTree>
    <p:extLst>
      <p:ext uri="{BB962C8B-B14F-4D97-AF65-F5344CB8AC3E}">
        <p14:creationId xmlns:p14="http://schemas.microsoft.com/office/powerpoint/2010/main" val="394428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F:\Flag headers.jpg"/>
          <p:cNvPicPr>
            <a:picLocks noChangeAspect="1" noChangeArrowheads="1"/>
          </p:cNvPicPr>
          <p:nvPr/>
        </p:nvPicPr>
        <p:blipFill>
          <a:blip r:embed="rId2">
            <a:extLst>
              <a:ext uri="{28A0092B-C50C-407E-A947-70E740481C1C}">
                <a14:useLocalDpi xmlns:a14="http://schemas.microsoft.com/office/drawing/2010/main" val="0"/>
              </a:ext>
            </a:extLst>
          </a:blip>
          <a:srcRect t="39574" b="47734"/>
          <a:stretch>
            <a:fillRect/>
          </a:stretch>
        </p:blipFill>
        <p:spPr bwMode="auto">
          <a:xfrm>
            <a:off x="0" y="0"/>
            <a:ext cx="9144000" cy="836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itle 1"/>
          <p:cNvSpPr>
            <a:spLocks noGrp="1"/>
          </p:cNvSpPr>
          <p:nvPr>
            <p:ph type="title"/>
          </p:nvPr>
        </p:nvSpPr>
        <p:spPr>
          <a:xfrm>
            <a:off x="457200" y="0"/>
            <a:ext cx="8229600" cy="1000125"/>
          </a:xfrm>
        </p:spPr>
        <p:txBody>
          <a:bodyPr/>
          <a:lstStyle/>
          <a:p>
            <a:r>
              <a:rPr sz="3600"/>
              <a:t>Key Sections</a:t>
            </a:r>
          </a:p>
        </p:txBody>
      </p:sp>
      <p:sp>
        <p:nvSpPr>
          <p:cNvPr id="14340" name="Content Placeholder 2"/>
          <p:cNvSpPr>
            <a:spLocks noGrp="1"/>
          </p:cNvSpPr>
          <p:nvPr>
            <p:ph idx="1"/>
          </p:nvPr>
        </p:nvSpPr>
        <p:spPr>
          <a:xfrm>
            <a:off x="457200" y="836614"/>
            <a:ext cx="8229600" cy="5688015"/>
          </a:xfrm>
        </p:spPr>
        <p:txBody>
          <a:bodyPr/>
          <a:lstStyle/>
          <a:p>
            <a:pPr marL="0" indent="0">
              <a:buNone/>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a:buFont typeface="Arial"/>
              <a:buChar char="•"/>
            </a:pPr>
            <a:endParaRPr/>
          </a:p>
          <a:p>
            <a:pPr marL="457200" indent="-457200">
              <a:buFont typeface="Arial"/>
              <a:buAutoNum type="arabicPeriod"/>
            </a:pPr>
            <a:endParaRPr/>
          </a:p>
          <a:p>
            <a:pPr marL="457200" indent="-457200">
              <a:buFont typeface="Arial"/>
              <a:buAutoNum type="arabicPeriod"/>
            </a:pPr>
            <a:endParaRPr/>
          </a:p>
          <a:p>
            <a:pPr marL="0" indent="0">
              <a:buNone/>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457200" indent="-457200">
              <a:buFont typeface="Arial"/>
              <a:buAutoNum type="arabicPeriod"/>
            </a:pPr>
            <a:endParaRPr/>
          </a:p>
          <a:p>
            <a:pPr marL="0" indent="0">
              <a:buNone/>
            </a:pPr>
            <a:r>
              <a:rPr sz="2200"/>
              <a:t>	</a:t>
            </a:r>
          </a:p>
        </p:txBody>
      </p:sp>
      <p:sp>
        <p:nvSpPr>
          <p:cNvPr id="5" name="Content Placeholder 2"/>
          <p:cNvSpPr txBox="1">
            <a:spLocks/>
          </p:cNvSpPr>
          <p:nvPr/>
        </p:nvSpPr>
        <p:spPr bwMode="auto">
          <a:xfrm>
            <a:off x="107505" y="1216865"/>
            <a:ext cx="8928989" cy="5524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sz="3400" b="1" u="sng"/>
              <a:t>SECTION 11 </a:t>
            </a:r>
          </a:p>
          <a:p>
            <a:pPr algn="just"/>
            <a:r>
              <a:rPr sz="3400"/>
              <a:t>This section introduce a </a:t>
            </a:r>
            <a:r>
              <a:rPr sz="3400" b="1" i="1"/>
              <a:t>National Investment Policy </a:t>
            </a:r>
            <a:r>
              <a:rPr sz="3400"/>
              <a:t>imperative which will be crucial to ensure dynamisms and a sustained awakened approach towards Namibia’ policy space in investments. </a:t>
            </a:r>
          </a:p>
          <a:p>
            <a:pPr marL="0" indent="0" algn="just">
              <a:buNone/>
            </a:pPr>
            <a:r>
              <a:rPr sz="3400" b="1" u="sng"/>
              <a:t>SECTIONS 12 TO 29</a:t>
            </a:r>
          </a:p>
          <a:p>
            <a:pPr algn="just"/>
            <a:r>
              <a:rPr sz="3400"/>
              <a:t>These sections deals with frameworks around sector reservations, investment approvals-these will be further enhanced through Regulations. Further crucially these sections deals with not only the </a:t>
            </a:r>
            <a:r>
              <a:rPr sz="3400" b="1"/>
              <a:t>Rights</a:t>
            </a:r>
            <a:r>
              <a:rPr sz="3400"/>
              <a:t> but </a:t>
            </a:r>
            <a:r>
              <a:rPr sz="3400" b="1" i="1"/>
              <a:t>also very much importantly </a:t>
            </a:r>
            <a:r>
              <a:rPr sz="3400"/>
              <a:t>the </a:t>
            </a:r>
            <a:r>
              <a:rPr sz="3400" b="1"/>
              <a:t>Obligations </a:t>
            </a:r>
            <a:r>
              <a:rPr sz="3400"/>
              <a:t>of investors (a matter that has been often neglected in investment laws especially in Africa and the rest of the developing world).  The final section here deals with aspects of the transfer of funds. </a:t>
            </a:r>
          </a:p>
          <a:p>
            <a:pPr marL="0" indent="0" algn="just">
              <a:buNone/>
            </a:pPr>
            <a:r>
              <a:rPr sz="3400" b="1" u="sng"/>
              <a:t>SECTION 30</a:t>
            </a:r>
          </a:p>
          <a:p>
            <a:pPr algn="just"/>
            <a:r>
              <a:rPr sz="3400"/>
              <a:t>This section ensures </a:t>
            </a:r>
            <a:r>
              <a:rPr sz="3400" b="1" i="1"/>
              <a:t>that dispute resolution mechanisms</a:t>
            </a:r>
            <a:r>
              <a:rPr sz="3400"/>
              <a:t>, access paths and frameworks are congruent to ensure a comfortable environment for both the country as well as the investor.</a:t>
            </a:r>
          </a:p>
          <a:p>
            <a:endParaRPr sz="3400"/>
          </a:p>
          <a:p>
            <a:pPr marL="514350" indent="-514350">
              <a:buNone/>
            </a:pPr>
            <a:endParaRPr sz="3400"/>
          </a:p>
          <a:p>
            <a:pPr marL="514350" indent="-514350">
              <a:buFont typeface="Arial"/>
              <a:buAutoNum type="arabicPeriod"/>
            </a:pPr>
            <a:endParaRPr sz="3400"/>
          </a:p>
        </p:txBody>
      </p:sp>
    </p:spTree>
    <p:extLst>
      <p:ext uri="{BB962C8B-B14F-4D97-AF65-F5344CB8AC3E}">
        <p14:creationId xmlns:p14="http://schemas.microsoft.com/office/powerpoint/2010/main" val="6849873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6254</TotalTime>
  <Words>2803</Words>
  <Application>Microsoft Office PowerPoint</Application>
  <PresentationFormat>On-screen Show (4:3)</PresentationFormat>
  <Paragraphs>460</Paragraphs>
  <Slides>21</Slides>
  <Notes>10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0</vt:i4>
      </vt:variant>
      <vt:variant>
        <vt:lpstr>Slide Titles</vt:lpstr>
      </vt:variant>
      <vt:variant>
        <vt:i4>21</vt:i4>
      </vt:variant>
    </vt:vector>
  </HeadingPairs>
  <TitlesOfParts>
    <vt:vector size="25" baseType="lpstr">
      <vt:lpstr>Arial</vt:lpstr>
      <vt:lpstr>Calibri</vt:lpstr>
      <vt:lpstr>Wingdings</vt:lpstr>
      <vt:lpstr>Office Theme</vt:lpstr>
      <vt:lpstr> Ministry of Industrialisation &amp; Trade  NIPFA UPDATE   14 April  2023 Tsumeb Stakeholders' Briefing  </vt:lpstr>
      <vt:lpstr>OUTLINE</vt:lpstr>
      <vt:lpstr>INTRODUCTION</vt:lpstr>
      <vt:lpstr>Revamping Needs</vt:lpstr>
      <vt:lpstr>Global Developments in Investment Policy</vt:lpstr>
      <vt:lpstr>Framing NIFPA </vt:lpstr>
      <vt:lpstr>Key Sections-May Change</vt:lpstr>
      <vt:lpstr>Key Sections</vt:lpstr>
      <vt:lpstr>Key Sections</vt:lpstr>
      <vt:lpstr>Key Sections</vt:lpstr>
      <vt:lpstr>Deep Dive-Compliance Officers</vt:lpstr>
      <vt:lpstr>Update on Key Developments</vt:lpstr>
      <vt:lpstr>Review of Key Matters Raised</vt:lpstr>
      <vt:lpstr>Review of Key Matters Raised</vt:lpstr>
      <vt:lpstr>Review of Key Matters Raised</vt:lpstr>
      <vt:lpstr>Review of Key Matters Raised</vt:lpstr>
      <vt:lpstr>Latest Updates</vt:lpstr>
      <vt:lpstr>Regulations</vt:lpstr>
      <vt:lpstr>Regulations-Not Exhaustive</vt:lpstr>
      <vt:lpstr>Conclusions</vt:lpstr>
      <vt:lpstr>Thank you   Michael.Humavindu@mitsmed.gov.na  Tel: +264 61 283 7258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Humavindu</dc:creator>
  <cp:lastModifiedBy>Charity Mwiya</cp:lastModifiedBy>
  <cp:revision>416</cp:revision>
  <cp:lastPrinted>2023-04-13T08:52:33Z</cp:lastPrinted>
  <dcterms:created xsi:type="dcterms:W3CDTF">2011-07-29T06:03:03Z</dcterms:created>
  <dcterms:modified xsi:type="dcterms:W3CDTF">2023-07-04T09:01:05Z</dcterms:modified>
</cp:coreProperties>
</file>