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4116" r:id="rId1"/>
  </p:sldMasterIdLst>
  <p:notesMasterIdLst>
    <p:notesMasterId r:id="rId19"/>
  </p:notesMasterIdLst>
  <p:handoutMasterIdLst>
    <p:handoutMasterId r:id="rId20"/>
  </p:handoutMasterIdLst>
  <p:sldIdLst>
    <p:sldId id="256" r:id="rId2"/>
    <p:sldId id="378" r:id="rId3"/>
    <p:sldId id="396" r:id="rId4"/>
    <p:sldId id="381" r:id="rId5"/>
    <p:sldId id="410" r:id="rId6"/>
    <p:sldId id="384" r:id="rId7"/>
    <p:sldId id="385" r:id="rId8"/>
    <p:sldId id="394" r:id="rId9"/>
    <p:sldId id="409" r:id="rId10"/>
    <p:sldId id="413" r:id="rId11"/>
    <p:sldId id="412" r:id="rId12"/>
    <p:sldId id="411" r:id="rId13"/>
    <p:sldId id="401" r:id="rId14"/>
    <p:sldId id="407" r:id="rId15"/>
    <p:sldId id="402" r:id="rId16"/>
    <p:sldId id="403" r:id="rId17"/>
    <p:sldId id="380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8" clrIdx="0"/>
  <p:cmAuthor id="1" name="Girard" initials="G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662" autoAdjust="0"/>
  </p:normalViewPr>
  <p:slideViewPr>
    <p:cSldViewPr>
      <p:cViewPr varScale="1">
        <p:scale>
          <a:sx n="75" d="100"/>
          <a:sy n="75" d="100"/>
        </p:scale>
        <p:origin x="1170" y="66"/>
      </p:cViewPr>
      <p:guideLst>
        <p:guide orient="horz" pos="3566"/>
        <p:guide pos="2880"/>
      </p:guideLst>
    </p:cSldViewPr>
  </p:slideViewPr>
  <p:outlineViewPr>
    <p:cViewPr>
      <p:scale>
        <a:sx n="33" d="100"/>
        <a:sy n="33" d="100"/>
      </p:scale>
      <p:origin x="42" y="60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notesViewPr>
    <p:cSldViewPr>
      <p:cViewPr>
        <p:scale>
          <a:sx n="80" d="100"/>
          <a:sy n="80" d="100"/>
        </p:scale>
        <p:origin x="-2334" y="168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346" cy="496332"/>
          </a:xfrm>
          <a:prstGeom prst="rect">
            <a:avLst/>
          </a:prstGeom>
        </p:spPr>
        <p:txBody>
          <a:bodyPr vert="horz" lIns="90586" tIns="45293" rIns="90586" bIns="45293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760" y="1"/>
            <a:ext cx="2945346" cy="496332"/>
          </a:xfrm>
          <a:prstGeom prst="rect">
            <a:avLst/>
          </a:prstGeom>
        </p:spPr>
        <p:txBody>
          <a:bodyPr vert="horz" lIns="90586" tIns="45293" rIns="90586" bIns="45293" rtlCol="0"/>
          <a:lstStyle>
            <a:lvl1pPr algn="r">
              <a:defRPr sz="1200"/>
            </a:lvl1pPr>
          </a:lstStyle>
          <a:p>
            <a:fld id="{7AD7381F-892E-40ED-B869-0442C5C0D2FD}" type="datetimeFigureOut">
              <a:rPr lang="en-ZA" smtClean="0"/>
              <a:pPr/>
              <a:t>2023/07/04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731"/>
            <a:ext cx="2945346" cy="496332"/>
          </a:xfrm>
          <a:prstGeom prst="rect">
            <a:avLst/>
          </a:prstGeom>
        </p:spPr>
        <p:txBody>
          <a:bodyPr vert="horz" lIns="90586" tIns="45293" rIns="90586" bIns="45293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760" y="9428731"/>
            <a:ext cx="2945346" cy="496332"/>
          </a:xfrm>
          <a:prstGeom prst="rect">
            <a:avLst/>
          </a:prstGeom>
        </p:spPr>
        <p:txBody>
          <a:bodyPr vert="horz" lIns="90586" tIns="45293" rIns="90586" bIns="45293" rtlCol="0" anchor="b"/>
          <a:lstStyle>
            <a:lvl1pPr algn="r">
              <a:defRPr sz="1200"/>
            </a:lvl1pPr>
          </a:lstStyle>
          <a:p>
            <a:fld id="{EAE7EAD1-5A41-41A3-B6EC-126A6527F63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3599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346" cy="496332"/>
          </a:xfrm>
          <a:prstGeom prst="rect">
            <a:avLst/>
          </a:prstGeom>
        </p:spPr>
        <p:txBody>
          <a:bodyPr vert="horz" lIns="90586" tIns="45293" rIns="90586" bIns="45293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760" y="1"/>
            <a:ext cx="2945346" cy="496332"/>
          </a:xfrm>
          <a:prstGeom prst="rect">
            <a:avLst/>
          </a:prstGeom>
        </p:spPr>
        <p:txBody>
          <a:bodyPr vert="horz" lIns="90586" tIns="45293" rIns="90586" bIns="45293" rtlCol="0"/>
          <a:lstStyle>
            <a:lvl1pPr algn="r">
              <a:defRPr sz="1200"/>
            </a:lvl1pPr>
          </a:lstStyle>
          <a:p>
            <a:fld id="{D52E2913-6BD8-4674-BE26-861C0039F774}" type="datetimeFigureOut">
              <a:rPr lang="en-ZA" smtClean="0"/>
              <a:pPr/>
              <a:t>2023/07/04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86" tIns="45293" rIns="90586" bIns="45293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4" y="4715942"/>
            <a:ext cx="5438768" cy="4466987"/>
          </a:xfrm>
          <a:prstGeom prst="rect">
            <a:avLst/>
          </a:prstGeom>
        </p:spPr>
        <p:txBody>
          <a:bodyPr vert="horz" lIns="90586" tIns="45293" rIns="90586" bIns="4529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731"/>
            <a:ext cx="2945346" cy="496332"/>
          </a:xfrm>
          <a:prstGeom prst="rect">
            <a:avLst/>
          </a:prstGeom>
        </p:spPr>
        <p:txBody>
          <a:bodyPr vert="horz" lIns="90586" tIns="45293" rIns="90586" bIns="45293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760" y="9428731"/>
            <a:ext cx="2945346" cy="496332"/>
          </a:xfrm>
          <a:prstGeom prst="rect">
            <a:avLst/>
          </a:prstGeom>
        </p:spPr>
        <p:txBody>
          <a:bodyPr vert="horz" lIns="90586" tIns="45293" rIns="90586" bIns="45293" rtlCol="0" anchor="b"/>
          <a:lstStyle>
            <a:lvl1pPr algn="r">
              <a:defRPr sz="1200"/>
            </a:lvl1pPr>
          </a:lstStyle>
          <a:p>
            <a:fld id="{F1A64C61-6DF4-4235-ADF8-363E5943D36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54524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64C61-6DF4-4235-ADF8-363E5943D36B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46507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64C61-6DF4-4235-ADF8-363E5943D36B}" type="slidenum">
              <a:rPr lang="en-ZA" smtClean="0"/>
              <a:pPr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47694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64C61-6DF4-4235-ADF8-363E5943D36B}" type="slidenum">
              <a:rPr lang="en-ZA" smtClean="0"/>
              <a:pPr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8576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30675F82-3A6E-4592-A387-AEBA831030EA}" type="datetime1">
              <a:rPr lang="en-GB" smtClean="0"/>
              <a:pPr/>
              <a:t>04/07/2023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85946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 descr="F:\Flag headers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t="59584"/>
          <a:stretch/>
        </p:blipFill>
        <p:spPr bwMode="auto">
          <a:xfrm>
            <a:off x="-4888" y="-6218"/>
            <a:ext cx="889736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347256C0-0F58-470F-9B68-F04073A26326}" type="datetime1">
              <a:rPr lang="en-GB" smtClean="0"/>
              <a:pPr/>
              <a:t>04/07/2023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1FA-0157-4F2E-A365-35DE3A9D99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9069671C-FCF3-442F-A73C-36D876A6C661}" type="datetime1">
              <a:rPr lang="en-GB" smtClean="0"/>
              <a:pPr/>
              <a:t>04/07/2023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1FA-0157-4F2E-A365-35DE3A9D99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B47E2BE4-B75F-413E-A022-A8C41D883199}" type="datetime1">
              <a:rPr lang="en-GB" smtClean="0"/>
              <a:pPr/>
              <a:t>04/07/2023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9696" y="6525344"/>
            <a:ext cx="1066800" cy="329184"/>
          </a:xfrm>
        </p:spPr>
        <p:txBody>
          <a:bodyPr/>
          <a:lstStyle>
            <a:lvl1pPr>
              <a:defRPr sz="1200"/>
            </a:lvl1pPr>
          </a:lstStyle>
          <a:p>
            <a:fld id="{8D80B1FA-0157-4F2E-A365-35DE3A9D997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2" descr="F:\Flag headers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" t="40481" r="389" b="48383"/>
          <a:stretch/>
        </p:blipFill>
        <p:spPr bwMode="auto">
          <a:xfrm>
            <a:off x="-2384" y="-3251"/>
            <a:ext cx="9144000" cy="66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688" y="6484192"/>
            <a:ext cx="1066800" cy="329184"/>
          </a:xfrm>
        </p:spPr>
        <p:txBody>
          <a:bodyPr/>
          <a:lstStyle>
            <a:lvl1pPr algn="r">
              <a:defRPr/>
            </a:lvl1pPr>
          </a:lstStyle>
          <a:p>
            <a:fld id="{8D80B1FA-0157-4F2E-A365-35DE3A9D997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A67FDC49-9C77-4EFE-A100-2BB0C2B140F6}" type="datetime1">
              <a:rPr lang="en-GB" smtClean="0"/>
              <a:pPr/>
              <a:t>04/07/2023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1FA-0157-4F2E-A365-35DE3A9D99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C9B4F2F-98E4-41CF-82B4-7B37CE39CE4D}" type="datetime1">
              <a:rPr lang="en-GB" smtClean="0"/>
              <a:pPr/>
              <a:t>04/07/2023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1FA-0157-4F2E-A365-35DE3A9D997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235D08D4-6D96-469C-A4B0-9C7FD12F7F88}" type="datetime1">
              <a:rPr lang="en-GB" smtClean="0"/>
              <a:pPr/>
              <a:t>04/07/2023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1FA-0157-4F2E-A365-35DE3A9D99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5585A56B-0F20-4E3C-8DE2-CA326D37402C}" type="datetime1">
              <a:rPr lang="en-GB" smtClean="0"/>
              <a:pPr/>
              <a:t>04/07/2023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1FA-0157-4F2E-A365-35DE3A9D99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AE9F150D-E5C0-4F34-ADCE-1B6268E7C031}" type="datetime1">
              <a:rPr lang="en-GB" smtClean="0"/>
              <a:pPr/>
              <a:t>04/07/2023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1FA-0157-4F2E-A365-35DE3A9D997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F96B114D-7DCC-4540-BB7C-79251DF975CB}" type="datetime1">
              <a:rPr lang="en-GB" smtClean="0"/>
              <a:pPr/>
              <a:t>04/07/2023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1FA-0157-4F2E-A365-35DE3A9D99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688" y="6453336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2"/>
                </a:solidFill>
              </a:defRPr>
            </a:lvl1pPr>
          </a:lstStyle>
          <a:p>
            <a:fld id="{8D80B1FA-0157-4F2E-A365-35DE3A9D997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" y="4504924"/>
            <a:ext cx="8214360" cy="1371600"/>
          </a:xfrm>
        </p:spPr>
        <p:txBody>
          <a:bodyPr/>
          <a:lstStyle/>
          <a:p>
            <a:pPr algn="ctr"/>
            <a:br>
              <a:rPr lang="en-US" sz="3200" b="1" cap="none" dirty="0">
                <a:latin typeface="Calibri" panose="020F0502020204030204" pitchFamily="34" charset="0"/>
              </a:rPr>
            </a:br>
            <a:r>
              <a:rPr lang="en-US" sz="3200" b="1" cap="none" dirty="0">
                <a:latin typeface="Calibri" panose="020F0502020204030204" pitchFamily="34" charset="0"/>
              </a:rPr>
              <a:t>Administration of the Liquor Act, Act 6 of 1998</a:t>
            </a:r>
            <a:br>
              <a:rPr lang="en-US" sz="3200" b="1" cap="none" dirty="0">
                <a:latin typeface="Calibri" panose="020F0502020204030204" pitchFamily="34" charset="0"/>
              </a:rPr>
            </a:br>
            <a:r>
              <a:rPr lang="en-US" sz="3200" b="1" cap="none" dirty="0">
                <a:latin typeface="Calibri" panose="020F0502020204030204" pitchFamily="34" charset="0"/>
              </a:rPr>
              <a:t>Josef Mwapopi Shikongo </a:t>
            </a:r>
            <a:br>
              <a:rPr lang="en-US" sz="3200" b="1" cap="none" dirty="0">
                <a:latin typeface="Calibri" panose="020F0502020204030204" pitchFamily="34" charset="0"/>
              </a:rPr>
            </a:br>
            <a:r>
              <a:rPr lang="en-US" sz="3200" b="1" cap="none" dirty="0">
                <a:latin typeface="Calibri" panose="020F0502020204030204" pitchFamily="34" charset="0"/>
              </a:rPr>
              <a:t>14 April 2023, Tsumeb</a:t>
            </a:r>
            <a:br>
              <a:rPr lang="en-US" sz="3200" b="1" cap="none" dirty="0">
                <a:latin typeface="Calibri" panose="020F0502020204030204" pitchFamily="34" charset="0"/>
              </a:rPr>
            </a:br>
            <a:endParaRPr lang="en-GB" sz="2600" b="1" cap="none" dirty="0">
              <a:latin typeface="Calibri" panose="020F050202020403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14400" y="3400024"/>
            <a:ext cx="7486600" cy="2209800"/>
          </a:xfrm>
        </p:spPr>
        <p:txBody>
          <a:bodyPr>
            <a:normAutofit/>
          </a:bodyPr>
          <a:lstStyle/>
          <a:p>
            <a:pPr algn="ctr"/>
            <a:endParaRPr lang="en-ZA" sz="2600" dirty="0">
              <a:latin typeface="Calibri" panose="020F0502020204030204" pitchFamily="34" charset="0"/>
            </a:endParaRPr>
          </a:p>
          <a:p>
            <a:pPr algn="ctr"/>
            <a:endParaRPr lang="en-ZA" sz="2600" dirty="0">
              <a:latin typeface="Calibri" panose="020F0502020204030204" pitchFamily="34" charset="0"/>
            </a:endParaRPr>
          </a:p>
          <a:p>
            <a:pPr algn="ctr"/>
            <a:endParaRPr lang="en-ZA" sz="2600" dirty="0">
              <a:latin typeface="Calibri" panose="020F0502020204030204" pitchFamily="34" charset="0"/>
            </a:endParaRPr>
          </a:p>
        </p:txBody>
      </p:sp>
      <p:sp>
        <p:nvSpPr>
          <p:cNvPr id="1334" name="Rectangle 3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5" name="Rectangle 311"/>
          <p:cNvSpPr>
            <a:spLocks noChangeArrowheads="1"/>
          </p:cNvSpPr>
          <p:nvPr/>
        </p:nvSpPr>
        <p:spPr bwMode="auto">
          <a:xfrm>
            <a:off x="609600" y="2015029"/>
            <a:ext cx="845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REPUBLIC OF NAMIBIA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MINISTRY OF INDUSTRIALISATION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 AND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 TRADE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7" name="Picture 6" descr="C:\Users\shivute.MTI\AppData\Local\Microsoft\Windows\Temporary Internet Files\Content.Word\coat of ar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9273"/>
            <a:ext cx="2057400" cy="18867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52600" y="54102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GB" sz="1800" b="1" cap="non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523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7848600" cy="834730"/>
          </a:xfrm>
        </p:spPr>
        <p:txBody>
          <a:bodyPr>
            <a:normAutofit/>
          </a:bodyPr>
          <a:lstStyle/>
          <a:p>
            <a:r>
              <a:rPr lang="en-ZA" dirty="0"/>
              <a:t>Notable dates for 2023/2024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1FA-0157-4F2E-A365-35DE3A9D9972}" type="slidenum">
              <a:rPr lang="en-GB" smtClean="0"/>
              <a:pPr/>
              <a:t>10</a:t>
            </a:fld>
            <a:endParaRPr lang="en-GB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977294"/>
              </p:ext>
            </p:extLst>
          </p:nvPr>
        </p:nvGraphicFramePr>
        <p:xfrm>
          <a:off x="76200" y="834730"/>
          <a:ext cx="8960296" cy="594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209">
                  <a:extLst>
                    <a:ext uri="{9D8B030D-6E8A-4147-A177-3AD203B41FA5}">
                      <a16:colId xmlns:a16="http://schemas.microsoft.com/office/drawing/2014/main" val="3119033433"/>
                    </a:ext>
                  </a:extLst>
                </a:gridCol>
                <a:gridCol w="1253302">
                  <a:extLst>
                    <a:ext uri="{9D8B030D-6E8A-4147-A177-3AD203B41FA5}">
                      <a16:colId xmlns:a16="http://schemas.microsoft.com/office/drawing/2014/main" val="696265629"/>
                    </a:ext>
                  </a:extLst>
                </a:gridCol>
                <a:gridCol w="1179578">
                  <a:extLst>
                    <a:ext uri="{9D8B030D-6E8A-4147-A177-3AD203B41FA5}">
                      <a16:colId xmlns:a16="http://schemas.microsoft.com/office/drawing/2014/main" val="2555088680"/>
                    </a:ext>
                  </a:extLst>
                </a:gridCol>
                <a:gridCol w="1916815">
                  <a:extLst>
                    <a:ext uri="{9D8B030D-6E8A-4147-A177-3AD203B41FA5}">
                      <a16:colId xmlns:a16="http://schemas.microsoft.com/office/drawing/2014/main" val="276045845"/>
                    </a:ext>
                  </a:extLst>
                </a:gridCol>
                <a:gridCol w="1831115">
                  <a:extLst>
                    <a:ext uri="{9D8B030D-6E8A-4147-A177-3AD203B41FA5}">
                      <a16:colId xmlns:a16="http://schemas.microsoft.com/office/drawing/2014/main" val="3646675988"/>
                    </a:ext>
                  </a:extLst>
                </a:gridCol>
                <a:gridCol w="1766277">
                  <a:extLst>
                    <a:ext uri="{9D8B030D-6E8A-4147-A177-3AD203B41FA5}">
                      <a16:colId xmlns:a16="http://schemas.microsoft.com/office/drawing/2014/main" val="3620480574"/>
                    </a:ext>
                  </a:extLst>
                </a:gridCol>
              </a:tblGrid>
              <a:tr h="437741">
                <a:tc rowSpan="2">
                  <a:txBody>
                    <a:bodyPr/>
                    <a:lstStyle/>
                    <a:p>
                      <a:r>
                        <a:rPr lang="en-ZA" sz="1050" dirty="0"/>
                        <a:t>No.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ZA" sz="1050" dirty="0"/>
                        <a:t>Date of Meeting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SUBMISSION OF THE APPLICATIONS</a:t>
                      </a:r>
                      <a:endParaRPr lang="en-ZA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ADVERTISEMENT DATE</a:t>
                      </a:r>
                      <a:endParaRPr lang="en-ZA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43063"/>
                  </a:ext>
                </a:extLst>
              </a:tr>
              <a:tr h="25749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050" dirty="0"/>
                        <a:t>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050" dirty="0"/>
                        <a:t>To</a:t>
                      </a:r>
                      <a:r>
                        <a:rPr lang="en-ZA" sz="1050" baseline="0" dirty="0"/>
                        <a:t> (Due Date)</a:t>
                      </a:r>
                      <a:endParaRPr lang="en-ZA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050" dirty="0"/>
                        <a:t>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050" dirty="0"/>
                        <a:t>To</a:t>
                      </a:r>
                      <a:r>
                        <a:rPr lang="en-ZA" sz="1050" baseline="0" dirty="0"/>
                        <a:t> (Due Date)</a:t>
                      </a:r>
                      <a:endParaRPr lang="en-ZA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058155"/>
                  </a:ext>
                </a:extLst>
              </a:tr>
              <a:tr h="540738">
                <a:tc>
                  <a:txBody>
                    <a:bodyPr/>
                    <a:lstStyle/>
                    <a:p>
                      <a:r>
                        <a:rPr lang="en-ZA" sz="105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050" dirty="0"/>
                        <a:t>11 Jan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12 Nov</a:t>
                      </a:r>
                      <a:r>
                        <a:rPr lang="en-US" sz="1050" baseline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2022</a:t>
                      </a:r>
                      <a:endParaRPr lang="en-ZA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ZA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0" algn="just"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30</a:t>
                      </a:r>
                      <a:r>
                        <a:rPr lang="en-ZA" sz="1050" baseline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Nov 2022</a:t>
                      </a:r>
                      <a:endParaRPr lang="en-ZA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0" lvl="0" algn="l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29 Oct 2023</a:t>
                      </a:r>
                      <a:endParaRPr lang="en-ZA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R="887095" lvl="0" algn="l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 Nov</a:t>
                      </a:r>
                      <a:r>
                        <a:rPr lang="en-US" sz="1050" baseline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2022</a:t>
                      </a:r>
                      <a:endParaRPr lang="en-ZA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R="887095" lvl="0" algn="l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ZA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R="887095" lvl="0" algn="l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ZA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001430793"/>
                  </a:ext>
                </a:extLst>
              </a:tr>
              <a:tr h="386241">
                <a:tc>
                  <a:txBody>
                    <a:bodyPr/>
                    <a:lstStyle/>
                    <a:p>
                      <a:r>
                        <a:rPr lang="en-ZA" sz="105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050" dirty="0"/>
                        <a:t>8 Feb</a:t>
                      </a:r>
                      <a:r>
                        <a:rPr lang="en-ZA" sz="1050" baseline="0" dirty="0"/>
                        <a:t> 2023</a:t>
                      </a:r>
                      <a:endParaRPr lang="en-ZA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10 Dec</a:t>
                      </a:r>
                      <a:r>
                        <a:rPr lang="en-US" sz="1050" baseline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2022</a:t>
                      </a:r>
                      <a:endParaRPr lang="en-ZA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28 Dec</a:t>
                      </a:r>
                      <a:r>
                        <a:rPr lang="en-US" sz="1050" baseline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2022</a:t>
                      </a:r>
                      <a:endParaRPr lang="en-ZA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0" lvl="0" algn="l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26 Nov</a:t>
                      </a:r>
                      <a:r>
                        <a:rPr lang="en-US" sz="1050" baseline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2022</a:t>
                      </a:r>
                      <a:endParaRPr lang="en-ZA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R="889000" lvl="0" algn="l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 Dec</a:t>
                      </a:r>
                      <a:r>
                        <a:rPr lang="en-US" sz="1050" baseline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2022</a:t>
                      </a:r>
                      <a:endParaRPr lang="en-ZA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929948474"/>
                  </a:ext>
                </a:extLst>
              </a:tr>
              <a:tr h="386241">
                <a:tc>
                  <a:txBody>
                    <a:bodyPr/>
                    <a:lstStyle/>
                    <a:p>
                      <a:r>
                        <a:rPr lang="en-ZA" sz="105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008630" algn="ctr"/>
                        </a:tabLst>
                      </a:pPr>
                      <a:r>
                        <a:rPr lang="en-US" sz="1050" b="0" i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 Mar</a:t>
                      </a:r>
                      <a:r>
                        <a:rPr lang="en-US" sz="1050" b="0" i="0" baseline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50" b="0" i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2023</a:t>
                      </a:r>
                      <a:endParaRPr lang="en-ZA" sz="1050" b="0" i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7 Jan 2023</a:t>
                      </a:r>
                      <a:endParaRPr lang="en-ZA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0"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25 Jan 2023</a:t>
                      </a:r>
                      <a:endParaRPr lang="en-ZA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24 Dec 2022</a:t>
                      </a:r>
                      <a:endParaRPr lang="en-ZA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R="889000" lvl="0" algn="l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31 Dec 2022</a:t>
                      </a:r>
                      <a:endParaRPr lang="en-ZA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223348620"/>
                  </a:ext>
                </a:extLst>
              </a:tr>
              <a:tr h="308994">
                <a:tc>
                  <a:txBody>
                    <a:bodyPr/>
                    <a:lstStyle/>
                    <a:p>
                      <a:r>
                        <a:rPr lang="en-ZA" sz="105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i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12 Apr 2023</a:t>
                      </a:r>
                      <a:endParaRPr lang="en-ZA" sz="1050" b="0" i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11 Feb 2023</a:t>
                      </a:r>
                      <a:endParaRPr lang="en-ZA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0" algn="just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 March 2023</a:t>
                      </a:r>
                      <a:endParaRPr lang="en-ZA" sz="105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0" lvl="0" algn="l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28 Jan 2023</a:t>
                      </a:r>
                      <a:endParaRPr lang="en-ZA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R="889000" lvl="0" algn="l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 Feb 2023</a:t>
                      </a:r>
                      <a:endParaRPr lang="en-ZA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962019631"/>
                  </a:ext>
                </a:extLst>
              </a:tr>
              <a:tr h="386241">
                <a:tc>
                  <a:txBody>
                    <a:bodyPr/>
                    <a:lstStyle/>
                    <a:p>
                      <a:r>
                        <a:rPr lang="en-ZA" sz="105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i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10 May 2023</a:t>
                      </a:r>
                      <a:endParaRPr lang="en-ZA" sz="1050" b="0" i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11 Mar 2023</a:t>
                      </a:r>
                      <a:endParaRPr lang="en-ZA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0"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29</a:t>
                      </a:r>
                      <a:r>
                        <a:rPr lang="en-US" sz="1050" baseline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Mar </a:t>
                      </a: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2023</a:t>
                      </a:r>
                      <a:endParaRPr lang="en-ZA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0" lvl="0" algn="l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25 Feb</a:t>
                      </a:r>
                      <a:r>
                        <a:rPr lang="en-US" sz="1050" baseline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2023</a:t>
                      </a:r>
                      <a:endParaRPr lang="en-ZA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R="889000" lvl="0" algn="l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 Mar 2023</a:t>
                      </a:r>
                      <a:endParaRPr lang="en-ZA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372055545"/>
                  </a:ext>
                </a:extLst>
              </a:tr>
              <a:tr h="231745">
                <a:tc>
                  <a:txBody>
                    <a:bodyPr/>
                    <a:lstStyle/>
                    <a:p>
                      <a:r>
                        <a:rPr lang="en-ZA" sz="105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i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14 Jun 2023</a:t>
                      </a:r>
                      <a:endParaRPr lang="en-ZA" sz="1050" b="0" i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15 Apr</a:t>
                      </a:r>
                      <a:r>
                        <a:rPr lang="en-US" sz="1050" baseline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2023</a:t>
                      </a:r>
                      <a:endParaRPr lang="en-ZA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 May 2023</a:t>
                      </a:r>
                      <a:endParaRPr lang="en-ZA" sz="105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0" lvl="0" algn="l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 Apr</a:t>
                      </a:r>
                      <a:r>
                        <a:rPr lang="en-US" sz="1050" baseline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2023</a:t>
                      </a:r>
                      <a:endParaRPr lang="en-ZA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R="889000" lvl="0" algn="l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 Apr 2023</a:t>
                      </a:r>
                      <a:endParaRPr lang="en-ZA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116532932"/>
                  </a:ext>
                </a:extLst>
              </a:tr>
              <a:tr h="386241">
                <a:tc>
                  <a:txBody>
                    <a:bodyPr/>
                    <a:lstStyle/>
                    <a:p>
                      <a:r>
                        <a:rPr lang="en-ZA" sz="105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i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12 July 2023</a:t>
                      </a:r>
                      <a:endParaRPr lang="en-ZA" sz="1050" b="0" i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13 May 2023</a:t>
                      </a:r>
                      <a:endParaRPr lang="en-ZA" sz="105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0" algn="just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31 May 2023</a:t>
                      </a:r>
                      <a:endParaRPr lang="en-ZA" sz="105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0" lvl="0" algn="l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29 Apr</a:t>
                      </a:r>
                      <a:r>
                        <a:rPr lang="en-US" sz="1050" baseline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2023</a:t>
                      </a:r>
                      <a:endParaRPr lang="en-ZA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R="889000" lvl="0" algn="l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 May 2023</a:t>
                      </a:r>
                      <a:endParaRPr lang="en-ZA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4272607090"/>
                  </a:ext>
                </a:extLst>
              </a:tr>
              <a:tr h="386241">
                <a:tc>
                  <a:txBody>
                    <a:bodyPr/>
                    <a:lstStyle/>
                    <a:p>
                      <a:r>
                        <a:rPr lang="en-ZA" sz="105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39420" algn="just">
                        <a:spcAft>
                          <a:spcPts val="0"/>
                        </a:spcAft>
                      </a:pPr>
                      <a:r>
                        <a:rPr lang="en-US" sz="1050" b="0" i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 Aug 2023</a:t>
                      </a:r>
                      <a:endParaRPr lang="en-ZA" sz="1050" b="0" i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10 Jun 2023</a:t>
                      </a:r>
                      <a:endParaRPr lang="en-ZA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0" algn="just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28 June 2023</a:t>
                      </a:r>
                      <a:endParaRPr lang="en-ZA" sz="105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0" lvl="0" algn="l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27 May 2023</a:t>
                      </a:r>
                      <a:endParaRPr lang="en-ZA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R="889000" lvl="0" algn="l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 Jun 2023</a:t>
                      </a:r>
                      <a:endParaRPr lang="en-ZA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810002949"/>
                  </a:ext>
                </a:extLst>
              </a:tr>
              <a:tr h="308994">
                <a:tc>
                  <a:txBody>
                    <a:bodyPr/>
                    <a:lstStyle/>
                    <a:p>
                      <a:r>
                        <a:rPr lang="en-ZA" sz="105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75920" algn="just">
                        <a:spcAft>
                          <a:spcPts val="0"/>
                        </a:spcAft>
                      </a:pPr>
                      <a:r>
                        <a:rPr lang="en-US" sz="1050" b="0" i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13 Sep 2023</a:t>
                      </a:r>
                      <a:endParaRPr lang="en-ZA" sz="1050" b="0" i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15 Jul 2023</a:t>
                      </a:r>
                      <a:endParaRPr lang="en-ZA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0"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 Aug 2023</a:t>
                      </a:r>
                      <a:endParaRPr lang="en-ZA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0" lvl="0" algn="l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 Jul 2023</a:t>
                      </a:r>
                      <a:endParaRPr lang="en-ZA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R="889000" lvl="0" algn="l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 Jul 2023</a:t>
                      </a:r>
                      <a:endParaRPr lang="en-ZA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155585790"/>
                  </a:ext>
                </a:extLst>
              </a:tr>
              <a:tr h="308994">
                <a:tc>
                  <a:txBody>
                    <a:bodyPr/>
                    <a:lstStyle/>
                    <a:p>
                      <a:r>
                        <a:rPr lang="en-ZA" sz="105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75920" algn="just">
                        <a:spcAft>
                          <a:spcPts val="0"/>
                        </a:spcAft>
                      </a:pPr>
                      <a:r>
                        <a:rPr lang="en-US" sz="1050" b="0" i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11 Oct</a:t>
                      </a:r>
                      <a:r>
                        <a:rPr lang="en-US" sz="1050" b="0" i="0" baseline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50" b="0" i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2023</a:t>
                      </a:r>
                      <a:endParaRPr lang="en-ZA" sz="1050" b="0" i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12 Aug</a:t>
                      </a:r>
                      <a:r>
                        <a:rPr lang="en-US" sz="1050" baseline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2023</a:t>
                      </a:r>
                      <a:endParaRPr lang="en-ZA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98475"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30 Aug 2023</a:t>
                      </a:r>
                      <a:endParaRPr lang="en-ZA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0" lvl="0" algn="l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29 Jul</a:t>
                      </a:r>
                      <a:r>
                        <a:rPr lang="en-US" sz="1050" baseline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2023</a:t>
                      </a:r>
                      <a:endParaRPr lang="en-ZA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R="889000" lvl="0" algn="l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 Aug 2023</a:t>
                      </a:r>
                      <a:endParaRPr lang="en-ZA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638950550"/>
                  </a:ext>
                </a:extLst>
              </a:tr>
              <a:tr h="386241">
                <a:tc>
                  <a:txBody>
                    <a:bodyPr/>
                    <a:lstStyle/>
                    <a:p>
                      <a:r>
                        <a:rPr lang="en-ZA" sz="105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75920" algn="just">
                        <a:spcAft>
                          <a:spcPts val="0"/>
                        </a:spcAft>
                      </a:pPr>
                      <a:r>
                        <a:rPr lang="en-US" sz="1050" b="0" i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 Nov 2023</a:t>
                      </a:r>
                      <a:endParaRPr lang="en-ZA" sz="1050" b="0" i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 Sep 2023</a:t>
                      </a:r>
                      <a:endParaRPr lang="en-ZA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0"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27 Sep</a:t>
                      </a:r>
                      <a:r>
                        <a:rPr lang="en-US" sz="1050" baseline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2</a:t>
                      </a: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023</a:t>
                      </a:r>
                      <a:endParaRPr lang="en-ZA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0" lvl="0" algn="l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26 Aug 2023</a:t>
                      </a:r>
                      <a:endParaRPr lang="en-ZA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R="889000" lvl="0" algn="l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 Sep</a:t>
                      </a:r>
                      <a:r>
                        <a:rPr lang="en-US" sz="1050" baseline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2023</a:t>
                      </a:r>
                      <a:endParaRPr lang="en-ZA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444653978"/>
                  </a:ext>
                </a:extLst>
              </a:tr>
              <a:tr h="386241">
                <a:tc>
                  <a:txBody>
                    <a:bodyPr/>
                    <a:lstStyle/>
                    <a:p>
                      <a:r>
                        <a:rPr lang="en-ZA" sz="105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75920" algn="just">
                        <a:spcAft>
                          <a:spcPts val="0"/>
                        </a:spcAft>
                      </a:pPr>
                      <a:r>
                        <a:rPr lang="en-US" sz="1050" b="0" i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13 Dec 2023</a:t>
                      </a:r>
                      <a:endParaRPr lang="en-ZA" sz="1050" b="0" i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14 Oct</a:t>
                      </a:r>
                      <a:r>
                        <a:rPr lang="en-US" sz="1050" baseline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2023</a:t>
                      </a:r>
                      <a:endParaRPr lang="en-ZA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0"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 Nov 2023</a:t>
                      </a:r>
                      <a:endParaRPr lang="en-ZA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0" lvl="0" algn="l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30 Sep 2023</a:t>
                      </a:r>
                      <a:endParaRPr lang="en-ZA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R="889000" lvl="0" algn="l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7 Oct2023</a:t>
                      </a:r>
                      <a:endParaRPr lang="en-ZA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717828846"/>
                  </a:ext>
                </a:extLst>
              </a:tr>
              <a:tr h="463490">
                <a:tc>
                  <a:txBody>
                    <a:bodyPr/>
                    <a:lstStyle/>
                    <a:p>
                      <a:r>
                        <a:rPr lang="en-ZA" sz="105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75920" algn="just">
                        <a:spcAft>
                          <a:spcPts val="0"/>
                        </a:spcAft>
                      </a:pPr>
                      <a:r>
                        <a:rPr lang="en-US" sz="1050" b="0" i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10 Jan 2024</a:t>
                      </a:r>
                      <a:endParaRPr lang="en-ZA" sz="1050" b="0" i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11 November 2023</a:t>
                      </a:r>
                      <a:endParaRPr lang="en-ZA" sz="105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0" algn="just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29 November 2023</a:t>
                      </a:r>
                      <a:endParaRPr lang="en-ZA" sz="105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0" lvl="0" algn="l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28 Oct 2023</a:t>
                      </a:r>
                      <a:endParaRPr lang="en-ZA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R="889000" lvl="0" algn="l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 Nov 2023</a:t>
                      </a:r>
                      <a:endParaRPr lang="en-ZA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990703852"/>
                  </a:ext>
                </a:extLst>
              </a:tr>
              <a:tr h="308994">
                <a:tc>
                  <a:txBody>
                    <a:bodyPr/>
                    <a:lstStyle/>
                    <a:p>
                      <a:r>
                        <a:rPr lang="en-ZA" sz="105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75920" algn="just">
                        <a:spcAft>
                          <a:spcPts val="0"/>
                        </a:spcAft>
                      </a:pPr>
                      <a:r>
                        <a:rPr lang="en-US" sz="1050" b="0" i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14 Feb 2024</a:t>
                      </a:r>
                      <a:endParaRPr lang="en-ZA" sz="1050" b="0" i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16 December 2023</a:t>
                      </a:r>
                      <a:endParaRPr lang="en-ZA" sz="105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0" algn="just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 January 2024</a:t>
                      </a:r>
                      <a:endParaRPr lang="en-ZA" sz="105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0" lvl="0" algn="l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 Dec 2023</a:t>
                      </a:r>
                      <a:endParaRPr lang="en-ZA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R="889000" lvl="0" algn="l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 Dec 2023</a:t>
                      </a:r>
                      <a:endParaRPr lang="en-ZA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689789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288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Plan of the premises</a:t>
            </a:r>
          </a:p>
          <a:p>
            <a:r>
              <a:rPr lang="en-US" sz="3200" dirty="0">
                <a:solidFill>
                  <a:schemeClr val="tx2"/>
                </a:solidFill>
              </a:rPr>
              <a:t>Description of the premises</a:t>
            </a:r>
          </a:p>
          <a:p>
            <a:r>
              <a:rPr lang="en-US" sz="3200" dirty="0">
                <a:solidFill>
                  <a:schemeClr val="tx2"/>
                </a:solidFill>
              </a:rPr>
              <a:t>Affidavit of financial interest</a:t>
            </a:r>
          </a:p>
          <a:p>
            <a:r>
              <a:rPr lang="en-US" sz="3200" dirty="0">
                <a:solidFill>
                  <a:schemeClr val="tx2"/>
                </a:solidFill>
              </a:rPr>
              <a:t>Certified copy of title deed/ lease agreement</a:t>
            </a:r>
          </a:p>
          <a:p>
            <a:r>
              <a:rPr lang="en-US" sz="3200" dirty="0">
                <a:solidFill>
                  <a:schemeClr val="tx2"/>
                </a:solidFill>
              </a:rPr>
              <a:t>Fitness certificate from Local Authority</a:t>
            </a:r>
          </a:p>
          <a:p>
            <a:r>
              <a:rPr lang="en-US" sz="3200" dirty="0">
                <a:solidFill>
                  <a:schemeClr val="tx2"/>
                </a:solidFill>
              </a:rPr>
              <a:t>Receipt (Application fee)</a:t>
            </a:r>
          </a:p>
          <a:p>
            <a:r>
              <a:rPr lang="en-US" sz="3200" dirty="0">
                <a:solidFill>
                  <a:schemeClr val="tx2"/>
                </a:solidFill>
              </a:rPr>
              <a:t>Copies of notice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1FA-0157-4F2E-A365-35DE3A9D9972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887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/>
              <a:t>CONSIDERATION OF LICENSE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FACTORS TAKEN INTO ACCOUNT WHEN CONSIDERING AN APPLICATION:</a:t>
            </a:r>
          </a:p>
          <a:p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and Welfare consequences</a:t>
            </a:r>
          </a:p>
          <a:p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unrest/public nuisance</a:t>
            </a:r>
          </a:p>
          <a:p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Location(not in the vicinity of schools or a place of worship)</a:t>
            </a:r>
          </a:p>
          <a:p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Town planning requirements ( Sanitary facilities in place to ensure health and safety of the consumers)</a:t>
            </a:r>
          </a:p>
          <a:p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Monopolistic conditions</a:t>
            </a:r>
          </a:p>
          <a:p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 of business (not offensive to its community)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1FA-0157-4F2E-A365-35DE3A9D9972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372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ZA" sz="4900" b="1" dirty="0">
                <a:latin typeface="Calibri" pitchFamily="34" charset="0"/>
              </a:rPr>
            </a:br>
            <a:r>
              <a:rPr lang="en-ZA" sz="4900" b="1" dirty="0">
                <a:latin typeface="Calibri" pitchFamily="34" charset="0"/>
              </a:rPr>
              <a:t>APPEALS </a:t>
            </a:r>
            <a:br>
              <a:rPr lang="en-ZA" b="1" dirty="0">
                <a:latin typeface="Calibri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US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Appeal to the Chief Magistrate against such a decision </a:t>
            </a:r>
            <a:r>
              <a:rPr lang="en-US" b="1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14 days</a:t>
            </a: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after such a decision was taken</a:t>
            </a: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Notice of appeal must be lodged in the prescribed form against payment of the fees </a:t>
            </a: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1FA-0157-4F2E-A365-35DE3A9D9972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44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PENALTIES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fine not exceeding N$ 4000-00 or imprisonment for a period not exceeding  one (1) year or to both such fine and such imprisonment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1FA-0157-4F2E-A365-35DE3A9D9972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868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2"/>
                </a:solidFill>
              </a:rPr>
              <a:t>Compliance  to the conditions and trading hours</a:t>
            </a: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2"/>
                </a:solidFill>
              </a:rPr>
              <a:t> Common understanding on the implementation of the Liquor Act from all stakeholders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1FA-0157-4F2E-A365-35DE3A9D9972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6" name="Picture 2" descr="C:\Users\jmungunda\Desktop\Mr. Yutaka SME Pics\oshikoto\House Master Funiture Making\DSC_04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3733801"/>
            <a:ext cx="3886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065192"/>
              </p:ext>
            </p:extLst>
          </p:nvPr>
        </p:nvGraphicFramePr>
        <p:xfrm>
          <a:off x="98425" y="98425"/>
          <a:ext cx="238601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2386440" imgH="439560" progId="Package">
                  <p:embed/>
                </p:oleObj>
              </mc:Choice>
              <mc:Fallback>
                <p:oleObj name="Packager Shell Object" showAsIcon="1" r:id="rId3" imgW="2386440" imgH="4395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2386013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8930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In order to develop a sustainable industry base at all levels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Enhancement and promotion of </a:t>
            </a:r>
            <a:r>
              <a:rPr lang="en-GB" i="1" dirty="0"/>
              <a:t>compliance to the Liquor Act, 1998</a:t>
            </a:r>
            <a:r>
              <a:rPr lang="en-GB" dirty="0"/>
              <a:t> while at the same time preserve employment opportunities and income generating activities</a:t>
            </a:r>
          </a:p>
          <a:p>
            <a:pPr marL="0" indent="0" algn="just">
              <a:buNone/>
            </a:pPr>
            <a:endParaRPr lang="en-GB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GB" dirty="0"/>
              <a:t>Key stakeholders and industry players engagement on regular bases to devise strategies to develop a consultative m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onitoring &amp; evaluation system that ensure the effective administration of the Act for the benefits of all.</a:t>
            </a:r>
            <a:endParaRPr lang="en-US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1FA-0157-4F2E-A365-35DE3A9D9972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645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77200" y="6524625"/>
            <a:ext cx="1066800" cy="330200"/>
          </a:xfrm>
        </p:spPr>
        <p:txBody>
          <a:bodyPr/>
          <a:lstStyle/>
          <a:p>
            <a:fld id="{8D80B1FA-0157-4F2E-A365-35DE3A9D9972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29" name="Title 2"/>
          <p:cNvSpPr txBox="1">
            <a:spLocks/>
          </p:cNvSpPr>
          <p:nvPr/>
        </p:nvSpPr>
        <p:spPr>
          <a:xfrm>
            <a:off x="251520" y="2438400"/>
            <a:ext cx="8640960" cy="9906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ZA" sz="1800" dirty="0">
              <a:latin typeface="Calibri" pitchFamily="34" charset="0"/>
            </a:endParaRPr>
          </a:p>
          <a:p>
            <a:pPr algn="ctr"/>
            <a:endParaRPr lang="en-ZA" sz="1800" dirty="0">
              <a:latin typeface="Calibri" pitchFamily="34" charset="0"/>
            </a:endParaRPr>
          </a:p>
          <a:p>
            <a:pPr algn="ctr"/>
            <a:endParaRPr lang="en-ZA" sz="1800" dirty="0">
              <a:latin typeface="Calibri" pitchFamily="34" charset="0"/>
            </a:endParaRPr>
          </a:p>
          <a:p>
            <a:pPr algn="ctr"/>
            <a:endParaRPr lang="en-ZA" sz="1800" i="1" dirty="0">
              <a:latin typeface="Calibri" pitchFamily="34" charset="0"/>
            </a:endParaRPr>
          </a:p>
          <a:p>
            <a:pPr algn="ctr"/>
            <a:endParaRPr lang="en-ZA" sz="1800" i="1" dirty="0">
              <a:latin typeface="Calibri" pitchFamily="34" charset="0"/>
            </a:endParaRPr>
          </a:p>
        </p:txBody>
      </p:sp>
      <p:sp>
        <p:nvSpPr>
          <p:cNvPr id="4" name="AutoShape 2" descr="Thank you ca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14400"/>
            <a:ext cx="5715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08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212776" y="381000"/>
            <a:ext cx="8640960" cy="990600"/>
          </a:xfrm>
        </p:spPr>
        <p:txBody>
          <a:bodyPr>
            <a:noAutofit/>
          </a:bodyPr>
          <a:lstStyle/>
          <a:p>
            <a:pPr algn="ctr"/>
            <a:r>
              <a:rPr lang="en-ZA" sz="4400" b="1" dirty="0">
                <a:latin typeface="Calibri" pitchFamily="34" charset="0"/>
              </a:rPr>
              <a:t>OUTLINE</a:t>
            </a:r>
            <a:endParaRPr lang="en-GB" sz="4400" b="1" dirty="0">
              <a:latin typeface="Calibri" pitchFamily="34" charset="0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251520" y="1133500"/>
            <a:ext cx="8602216" cy="4804792"/>
          </a:xfrm>
        </p:spPr>
        <p:txBody>
          <a:bodyPr>
            <a:noAutofit/>
          </a:bodyPr>
          <a:lstStyle/>
          <a:p>
            <a:pPr marL="879475" indent="-5143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ZA" sz="2800" b="1" dirty="0">
                <a:solidFill>
                  <a:schemeClr val="tx2"/>
                </a:solidFill>
                <a:latin typeface="Calibri" pitchFamily="34" charset="0"/>
              </a:rPr>
              <a:t>INTRODUCTION</a:t>
            </a:r>
          </a:p>
          <a:p>
            <a:pPr marL="879475" indent="-5143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ZA" sz="2800" b="1" dirty="0">
                <a:solidFill>
                  <a:schemeClr val="tx2"/>
                </a:solidFill>
                <a:latin typeface="Calibri" pitchFamily="34" charset="0"/>
              </a:rPr>
              <a:t>OBJECTIVES</a:t>
            </a:r>
          </a:p>
          <a:p>
            <a:pPr marL="879475" indent="-5143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ZA" sz="2800" b="1" dirty="0">
                <a:solidFill>
                  <a:schemeClr val="tx2"/>
                </a:solidFill>
                <a:latin typeface="Calibri" pitchFamily="34" charset="0"/>
              </a:rPr>
              <a:t>KIND AND TYPE OF LIQUOR LICENSE</a:t>
            </a:r>
          </a:p>
          <a:p>
            <a:pPr marL="879475" indent="-5143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ZA" sz="2800" b="1" dirty="0">
                <a:solidFill>
                  <a:schemeClr val="tx2"/>
                </a:solidFill>
                <a:latin typeface="Calibri" pitchFamily="34" charset="0"/>
              </a:rPr>
              <a:t>LIQUOR TRADING HOURS</a:t>
            </a:r>
          </a:p>
          <a:p>
            <a:pPr marL="879475" indent="-5143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ZA" sz="2800" b="1" dirty="0">
                <a:solidFill>
                  <a:schemeClr val="tx2"/>
                </a:solidFill>
                <a:latin typeface="Calibri" pitchFamily="34" charset="0"/>
              </a:rPr>
              <a:t>REGIONAL LIQUOR LICENSING COMMITTEE</a:t>
            </a:r>
          </a:p>
          <a:p>
            <a:pPr marL="879475" indent="-5143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ZA" sz="2800" b="1" dirty="0">
                <a:solidFill>
                  <a:schemeClr val="tx2"/>
                </a:solidFill>
                <a:latin typeface="Calibri" pitchFamily="34" charset="0"/>
              </a:rPr>
              <a:t>APPLICATION REQUIREMENTS</a:t>
            </a:r>
          </a:p>
          <a:p>
            <a:pPr marL="879475" indent="-5143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ZA" sz="2800" b="1" dirty="0">
                <a:solidFill>
                  <a:schemeClr val="tx2"/>
                </a:solidFill>
                <a:latin typeface="Calibri" pitchFamily="34" charset="0"/>
              </a:rPr>
              <a:t>CONSIDERATION OF LICENSE APPLICATIONS </a:t>
            </a:r>
          </a:p>
          <a:p>
            <a:pPr marL="879475" indent="-5143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ZA" sz="2800" b="1" dirty="0">
                <a:solidFill>
                  <a:schemeClr val="tx2"/>
                </a:solidFill>
                <a:latin typeface="Calibri" pitchFamily="34" charset="0"/>
              </a:rPr>
              <a:t>APPEALS &amp; PENALTIES</a:t>
            </a:r>
          </a:p>
          <a:p>
            <a:pPr marL="879475" indent="-5143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ZA" sz="2800" b="1" dirty="0">
                <a:solidFill>
                  <a:schemeClr val="tx2"/>
                </a:solidFill>
                <a:latin typeface="Calibri" pitchFamily="34" charset="0"/>
              </a:rPr>
              <a:t>CHALLENGES</a:t>
            </a:r>
          </a:p>
          <a:p>
            <a:pPr marL="879475" indent="-5143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Calibri" pitchFamily="34" charset="0"/>
              </a:rPr>
              <a:t>CONCLUSION</a:t>
            </a:r>
          </a:p>
          <a:p>
            <a:pPr marL="365125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00000"/>
              <a:buNone/>
            </a:pPr>
            <a:endParaRPr lang="en-ZA" sz="2800" dirty="0">
              <a:solidFill>
                <a:schemeClr val="tx2"/>
              </a:solidFill>
              <a:latin typeface="Calibri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00000"/>
              <a:buNone/>
            </a:pPr>
            <a:endParaRPr lang="en-ZA" sz="2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41704" y="6484192"/>
            <a:ext cx="1066800" cy="329184"/>
          </a:xfrm>
        </p:spPr>
        <p:txBody>
          <a:bodyPr/>
          <a:lstStyle/>
          <a:p>
            <a:fld id="{8D80B1FA-0157-4F2E-A365-35DE3A9D997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773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229600" cy="37338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GB" sz="27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Enacted on the 3 April 1998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GB" sz="27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GB" sz="27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Administered by the Ministry of Industrialisation and Trade in collaboration with the  Ministry of Justice</a:t>
            </a:r>
            <a:endParaRPr lang="en-US" sz="27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1FA-0157-4F2E-A365-35DE3A9D9972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003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539" y="1524000"/>
            <a:ext cx="8229600" cy="2743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2"/>
                </a:solidFill>
              </a:rPr>
              <a:t>To  control the sale and supply of liquor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2"/>
                </a:solidFill>
              </a:rPr>
              <a:t>To provide for matters incidental thereto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1FA-0157-4F2E-A365-35DE3A9D9972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6" name="Picture 5" descr="Flat alcohol drinks and snack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3352800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073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KIND AND TYPES OF LIQUOR LICENSES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1FA-0157-4F2E-A365-35DE3A9D9972}" type="slidenum">
              <a:rPr lang="en-GB" smtClean="0"/>
              <a:pPr/>
              <a:t>5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616906"/>
              </p:ext>
            </p:extLst>
          </p:nvPr>
        </p:nvGraphicFramePr>
        <p:xfrm>
          <a:off x="685800" y="1981200"/>
          <a:ext cx="7848600" cy="424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4300">
                  <a:extLst>
                    <a:ext uri="{9D8B030D-6E8A-4147-A177-3AD203B41FA5}">
                      <a16:colId xmlns:a16="http://schemas.microsoft.com/office/drawing/2014/main" val="842280625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30796139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OFF-SALES LICENSES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ON-CONSUMPTION LICENSES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502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030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Bottle store License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Hotel License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054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Grocery Liquor License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Restaurant License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137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Wholesale Liquor License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Shebeen Liquor License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188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Brewery Liquor License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Club Liquor License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566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Distillery License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Special Liquor License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08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Vineyard Liquor License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Temporary Liquor License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858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Parks Off-sales Liquor License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Vineyard on-consumption Liquor License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88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Parks on-consumption Liquor License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952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282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>
            <a:noAutofit/>
          </a:bodyPr>
          <a:lstStyle/>
          <a:p>
            <a:r>
              <a:rPr lang="en-US" sz="3200" b="1" dirty="0"/>
              <a:t>TRADING HOURS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104954"/>
              </p:ext>
            </p:extLst>
          </p:nvPr>
        </p:nvGraphicFramePr>
        <p:xfrm>
          <a:off x="609600" y="2057399"/>
          <a:ext cx="7924799" cy="4561523"/>
        </p:xfrm>
        <a:graphic>
          <a:graphicData uri="http://schemas.openxmlformats.org/drawingml/2006/table">
            <a:tbl>
              <a:tblPr firstRow="1" firstCol="1" bandRow="1"/>
              <a:tblGrid>
                <a:gridCol w="1724853">
                  <a:extLst>
                    <a:ext uri="{9D8B030D-6E8A-4147-A177-3AD203B41FA5}">
                      <a16:colId xmlns:a16="http://schemas.microsoft.com/office/drawing/2014/main" val="3929211764"/>
                    </a:ext>
                  </a:extLst>
                </a:gridCol>
                <a:gridCol w="1212507">
                  <a:extLst>
                    <a:ext uri="{9D8B030D-6E8A-4147-A177-3AD203B41FA5}">
                      <a16:colId xmlns:a16="http://schemas.microsoft.com/office/drawing/2014/main" val="2745921620"/>
                    </a:ext>
                  </a:extLst>
                </a:gridCol>
                <a:gridCol w="1170388">
                  <a:extLst>
                    <a:ext uri="{9D8B030D-6E8A-4147-A177-3AD203B41FA5}">
                      <a16:colId xmlns:a16="http://schemas.microsoft.com/office/drawing/2014/main" val="1745019576"/>
                    </a:ext>
                  </a:extLst>
                </a:gridCol>
                <a:gridCol w="1076481">
                  <a:extLst>
                    <a:ext uri="{9D8B030D-6E8A-4147-A177-3AD203B41FA5}">
                      <a16:colId xmlns:a16="http://schemas.microsoft.com/office/drawing/2014/main" val="4018252078"/>
                    </a:ext>
                  </a:extLst>
                </a:gridCol>
                <a:gridCol w="954954">
                  <a:extLst>
                    <a:ext uri="{9D8B030D-6E8A-4147-A177-3AD203B41FA5}">
                      <a16:colId xmlns:a16="http://schemas.microsoft.com/office/drawing/2014/main" val="4287626384"/>
                    </a:ext>
                  </a:extLst>
                </a:gridCol>
                <a:gridCol w="1785616">
                  <a:extLst>
                    <a:ext uri="{9D8B030D-6E8A-4147-A177-3AD203B41FA5}">
                      <a16:colId xmlns:a16="http://schemas.microsoft.com/office/drawing/2014/main" val="1970780123"/>
                    </a:ext>
                  </a:extLst>
                </a:gridCol>
              </a:tblGrid>
              <a:tr h="246304">
                <a:tc gridSpan="2">
                  <a:txBody>
                    <a:bodyPr/>
                    <a:lstStyle/>
                    <a:p>
                      <a:pPr marL="293370"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KIND OF LICENCES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 OF BUSINESS &amp; DAYS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939863"/>
                  </a:ext>
                </a:extLst>
              </a:tr>
              <a:tr h="492607">
                <a:tc gridSpan="2"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 OF THE LIQUOR LICENCE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MONDAY – FRIDAY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SATURDAY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SUNDAY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CLOSED DAY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922203"/>
                  </a:ext>
                </a:extLst>
              </a:tr>
              <a:tr h="246304">
                <a:tc rowSpan="2"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Bottle store   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 sell liquor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08:00 to 19:00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08:00 to 13:00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trading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trading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8478641"/>
                  </a:ext>
                </a:extLst>
              </a:tr>
              <a:tr h="492607">
                <a:tc vMerge="1"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 deliver liquor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09:00 to 20:00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09:00 to 15:00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trading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11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trading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7543557"/>
                  </a:ext>
                </a:extLst>
              </a:tr>
              <a:tr h="246304">
                <a:tc gridSpan="2"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Grocery  </a:t>
                      </a: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Liquor License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08:00 to 19:00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08:00 to 13:00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11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trading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11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trading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439282"/>
                  </a:ext>
                </a:extLst>
              </a:tr>
              <a:tr h="527089">
                <a:tc gridSpan="2"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Wholesale Liquor Licence  and  Brewery  Depot Liquor Licence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07:00 to 18:00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08:00 to 13:00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11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trading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Sunday, Christmas Day, Good Friday, Ascension Day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432538"/>
                  </a:ext>
                </a:extLst>
              </a:tr>
              <a:tr h="246304">
                <a:tc gridSpan="2"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Distillery Licence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07:00 to 18:00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07:00 to 13:00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trading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trading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48277"/>
                  </a:ext>
                </a:extLst>
              </a:tr>
              <a:tr h="246304">
                <a:tc gridSpan="2"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Parks off-sales Liquor Licence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08:00 to 18:00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07:00 to 13:00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11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trading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11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trading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3858914"/>
                  </a:ext>
                </a:extLst>
              </a:tr>
              <a:tr h="492607">
                <a:tc gridSpan="2"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Vineyard Liquor Licence: in sealed container for removal from licensed premises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08:00 to 19:00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08:00 to 13:00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11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trading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11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trading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276364"/>
                  </a:ext>
                </a:extLst>
              </a:tr>
              <a:tr h="1231517">
                <a:tc gridSpan="2"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Vineyard Liquor Licence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10:00 to 24:00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Allowed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12:00 to 14:30 and from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18:00 to 21:00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11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trading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95584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1FA-0157-4F2E-A365-35DE3A9D9972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4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1FA-0157-4F2E-A365-35DE3A9D9972}" type="slidenum">
              <a:rPr lang="en-GB" smtClean="0"/>
              <a:pPr/>
              <a:t>7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888326"/>
              </p:ext>
            </p:extLst>
          </p:nvPr>
        </p:nvGraphicFramePr>
        <p:xfrm>
          <a:off x="457200" y="2428447"/>
          <a:ext cx="8153400" cy="449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7899706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11660495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31775021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0383619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910564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 OF THE LIQUOR LICENCE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1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MONDAY –  FRIDAY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1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SATURDAY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1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SUNDAY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1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CLOSED DAY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1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23439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100" dirty="0"/>
                        <a:t>Hotel Liquor License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10:00 to 24:00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10:00 to 24:00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10:00 to 14:30 and from </a:t>
                      </a:r>
                    </a:p>
                    <a:p>
                      <a:r>
                        <a:rPr lang="en-US" sz="1100" dirty="0"/>
                        <a:t>18:00 to 24:00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072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Restaurant Liquor License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10:00 to 24:00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10:00 to 24:00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10:00 to 14:30 and from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18:00 to 24:00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No Trading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162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Parks on-consumption Liquor License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10:00 to 24:00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10:00 to 24:00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10:00 to 14:30 and from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18:00 to 24:00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No Trading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213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Accommodation establishment rated one-star, two-star or three-star establishment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10:00 to 02:00 the following day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10:00 to 02:00 the following day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10:00 to 02:00 the following day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10:00 to 02:00 the following day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919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Accommodation establishment rated four-star, five-star establishment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Any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Any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Any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Any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608552"/>
                  </a:ext>
                </a:extLst>
              </a:tr>
              <a:tr h="6248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Club Liquor License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10:00 to 02:00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10:00 to 24:00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10:00 to 24:00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Christmas Day, Good Friday, Ascension Day or Sunday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561489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73974"/>
            <a:ext cx="8254699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5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ZA" b="1" dirty="0">
                <a:latin typeface="Calibri" pitchFamily="34" charset="0"/>
              </a:rPr>
            </a:br>
            <a:r>
              <a:rPr lang="en-ZA" sz="3600" b="1" dirty="0">
                <a:latin typeface="Calibri" panose="020F0502020204030204" pitchFamily="34" charset="0"/>
                <a:cs typeface="Calibri" panose="020F0502020204030204" pitchFamily="34" charset="0"/>
              </a:rPr>
              <a:t>REGIONAL LIQUOR LICENSING COMMITTEE</a:t>
            </a:r>
            <a:r>
              <a:rPr lang="en-ZA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ZA" sz="3600" b="1" dirty="0">
                <a:latin typeface="Calibri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Thirteen (13) Regional Liquor Licensing Committee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Composition of the RLLC: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ex officio members: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Magistrate : chairperson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Regional Commander of the Police or his or her Deputy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members appointed by the Minister by notice in the Gazette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member can be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Officer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Worker registered / authorized to practice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Registered Nurse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Medical Practitioner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member nominated by the affiliated chamber in the Region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representative residing in the boundaries of the Region appointed by the Regional Council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1FA-0157-4F2E-A365-35DE3A9D9972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550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b="1" dirty="0">
                <a:latin typeface="Calibri" panose="020F0502020204030204" pitchFamily="34" charset="0"/>
                <a:cs typeface="Calibri" panose="020F0502020204030204" pitchFamily="34" charset="0"/>
              </a:rPr>
              <a:t>REGIONAL LIQUOR LICENSING COMMITTEE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8316"/>
            <a:ext cx="82296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 Twelve (12) meetings per annual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Every second Wednesday of the month</a:t>
            </a:r>
          </a:p>
          <a:p>
            <a:pPr marL="274320" lvl="1" indent="0">
              <a:buNone/>
            </a:pPr>
            <a:endParaRPr lang="en-GB" sz="1800" dirty="0"/>
          </a:p>
          <a:p>
            <a:pPr marL="274320" lvl="1" indent="0">
              <a:buNone/>
            </a:pPr>
            <a:r>
              <a:rPr lang="en-GB" sz="1800" dirty="0"/>
              <a:t>NOTE: All the above meetings and application dates are in accordance with the Section 26 &amp; 27 of the Liquor Act, Act No. 6 of 1998, </a:t>
            </a:r>
          </a:p>
          <a:p>
            <a:pPr marL="274320" lvl="1" indent="0">
              <a:buNone/>
            </a:pPr>
            <a:r>
              <a:rPr lang="en-GB" sz="1800" dirty="0"/>
              <a:t>Regulations 5 and 13 of the Liquor Regulations Government Notice 142 of 2001 as amended.</a:t>
            </a:r>
          </a:p>
          <a:p>
            <a:pPr marL="274320" lvl="1" indent="0">
              <a:buNone/>
            </a:pPr>
            <a:r>
              <a:rPr lang="en-GB" sz="1800" dirty="0"/>
              <a:t> </a:t>
            </a:r>
          </a:p>
          <a:p>
            <a:pPr marL="274320" lvl="1" indent="0">
              <a:buNone/>
            </a:pPr>
            <a:r>
              <a:rPr lang="en-GB" sz="1800" dirty="0"/>
              <a:t>Meeting venue is at the seat of the Region and ALL applications should be submitted with the Secretary of the Regional Liquor Licensing Committee.</a:t>
            </a:r>
          </a:p>
          <a:p>
            <a:pPr marL="274320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B1FA-0157-4F2E-A365-35DE3A9D9972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6423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10270</TotalTime>
  <Words>1155</Words>
  <Application>Microsoft Office PowerPoint</Application>
  <PresentationFormat>On-screen Show (4:3)</PresentationFormat>
  <Paragraphs>304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Clarity</vt:lpstr>
      <vt:lpstr>Packager Shell Object</vt:lpstr>
      <vt:lpstr> Administration of the Liquor Act, Act 6 of 1998 Josef Mwapopi Shikongo  14 April 2023, Tsumeb </vt:lpstr>
      <vt:lpstr>OUTLINE</vt:lpstr>
      <vt:lpstr>INTRODUCTION</vt:lpstr>
      <vt:lpstr>OBJECTIVES</vt:lpstr>
      <vt:lpstr>KIND AND TYPES OF LIQUOR LICENSES</vt:lpstr>
      <vt:lpstr>TRADING HOURS </vt:lpstr>
      <vt:lpstr>…continued</vt:lpstr>
      <vt:lpstr> REGIONAL LIQUOR LICENSING COMMITTEE  </vt:lpstr>
      <vt:lpstr>REGIONAL LIQUOR LICENSING COMMITTEE</vt:lpstr>
      <vt:lpstr>Notable dates for 2023/2024 </vt:lpstr>
      <vt:lpstr>APPLICATION REQUIREMENTS</vt:lpstr>
      <vt:lpstr>CONSIDERATION OF LICENSE APPLICATION</vt:lpstr>
      <vt:lpstr> APPEALS  </vt:lpstr>
      <vt:lpstr>PENALTIES</vt:lpstr>
      <vt:lpstr>CHALLENGES</vt:lpstr>
      <vt:lpstr>CONCLUSION</vt:lpstr>
      <vt:lpstr>PowerPoint Presentation</vt:lpstr>
    </vt:vector>
  </TitlesOfParts>
  <Company>Proline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IPIS</dc:title>
  <dc:creator>Anna-Lena Wachter</dc:creator>
  <cp:lastModifiedBy>Charity Mwiya</cp:lastModifiedBy>
  <cp:revision>753</cp:revision>
  <cp:lastPrinted>2022-09-26T13:03:57Z</cp:lastPrinted>
  <dcterms:created xsi:type="dcterms:W3CDTF">2013-05-12T10:29:18Z</dcterms:created>
  <dcterms:modified xsi:type="dcterms:W3CDTF">2023-07-04T08:59:28Z</dcterms:modified>
</cp:coreProperties>
</file>